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281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7D3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7" d="100"/>
          <a:sy n="167" d="100"/>
        </p:scale>
        <p:origin x="-1280" y="-96"/>
      </p:cViewPr>
      <p:guideLst>
        <p:guide orient="horz" pos="2905"/>
        <p:guide pos="1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26ECFA9-7C3F-0149-922F-2ED856566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228600" y="3810000"/>
            <a:ext cx="8689975" cy="1058863"/>
          </a:xfrm>
          <a:prstGeom prst="rect">
            <a:avLst/>
          </a:prstGeom>
          <a:solidFill>
            <a:srgbClr val="F47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pic>
        <p:nvPicPr>
          <p:cNvPr id="5" name="Picture 18" descr="stripes_white"/>
          <p:cNvPicPr>
            <a:picLocks noChangeAspect="1" noChangeArrowheads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6883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H="1">
            <a:off x="2017713" y="3810000"/>
            <a:ext cx="1587" cy="1219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5"/>
          <p:cNvSpPr>
            <a:spLocks noChangeArrowheads="1"/>
          </p:cNvSpPr>
          <p:nvPr userDrawn="1"/>
        </p:nvSpPr>
        <p:spPr bwMode="auto">
          <a:xfrm>
            <a:off x="2076450" y="6172200"/>
            <a:ext cx="35512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700" b="1" dirty="0" smtClean="0"/>
              <a:t>INCUTI</a:t>
            </a:r>
            <a:r>
              <a:rPr lang="en-US" sz="700" b="1" baseline="0" dirty="0" smtClean="0"/>
              <a:t> MU BUZIMA</a:t>
            </a:r>
            <a:endParaRPr lang="en-US" sz="700" b="1" baseline="30000" dirty="0">
              <a:solidFill>
                <a:srgbClr val="000000"/>
              </a:solidFill>
            </a:endParaRPr>
          </a:p>
        </p:txBody>
      </p:sp>
      <p:pic>
        <p:nvPicPr>
          <p:cNvPr id="8" name="Picture 27" descr="PIH LOGO_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5903913"/>
            <a:ext cx="3444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1688" y="3873500"/>
            <a:ext cx="6400800" cy="87471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9625" y="4897438"/>
            <a:ext cx="4549775" cy="28416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47D3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3886200"/>
            <a:ext cx="1600200" cy="838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9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F76CB-ABA0-3D48-ABCF-B46ADDEF7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2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30117-CA6B-CA45-B936-B067E51B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247DF-AF3F-2442-9DD3-3FE0761BF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46255-A392-FE40-8A58-524DA4E85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1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7013"/>
            <a:ext cx="2057400" cy="5632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7013"/>
            <a:ext cx="6019800" cy="5632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E44C-1007-3741-A87F-D50BDD309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4953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228600"/>
            <a:ext cx="77724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70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3810000" cy="566738"/>
          </a:xfrm>
          <a:ln>
            <a:noFill/>
          </a:ln>
        </p:spPr>
        <p:txBody>
          <a:bodyPr anchor="t" anchorCtr="0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399" y="1524000"/>
            <a:ext cx="3830127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724400" y="1524000"/>
            <a:ext cx="3846512" cy="28314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228600"/>
            <a:ext cx="79248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24400" y="4495800"/>
            <a:ext cx="3810000" cy="5334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52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91000"/>
            <a:ext cx="2667000" cy="381000"/>
          </a:xfrm>
          <a:ln>
            <a:noFill/>
          </a:ln>
        </p:spPr>
        <p:txBody>
          <a:bodyPr anchor="t" anchorCtr="0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057401"/>
            <a:ext cx="2691439" cy="1981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3200400" y="2057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6019800" y="2057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00400" y="4191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19800" y="4191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60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0"/>
            <a:ext cx="2667000" cy="381000"/>
          </a:xfrm>
          <a:ln>
            <a:noFill/>
          </a:ln>
        </p:spPr>
        <p:txBody>
          <a:bodyPr anchor="b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914400"/>
            <a:ext cx="2691439" cy="1981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953000" y="914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1524000" y="36576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4953000" y="36576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2296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53000" y="3048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53000" y="57912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524000" y="57912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3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497A5-2CFC-6D48-8205-2614A630C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2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91848-34CA-3C4C-B3C2-26BE38B8D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6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8863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1066800"/>
            <a:ext cx="3733800" cy="48006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6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05BE7-9B52-E34B-9BAF-5FA687875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chw_ppt_tinted_header_box"/>
          <p:cNvPicPr>
            <a:picLocks noChangeAspect="1" noChangeArrowheads="1"/>
          </p:cNvPicPr>
          <p:nvPr/>
        </p:nvPicPr>
        <p:blipFill>
          <a:blip r:embed="rId17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28600"/>
            <a:ext cx="86883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Line 49"/>
          <p:cNvSpPr>
            <a:spLocks noChangeShapeType="1"/>
          </p:cNvSpPr>
          <p:nvPr/>
        </p:nvSpPr>
        <p:spPr bwMode="auto">
          <a:xfrm flipH="1">
            <a:off x="228600" y="695325"/>
            <a:ext cx="8686800" cy="0"/>
          </a:xfrm>
          <a:prstGeom prst="line">
            <a:avLst/>
          </a:prstGeom>
          <a:noFill/>
          <a:ln w="12700">
            <a:solidFill>
              <a:srgbClr val="F47D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7013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58863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47D3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47D3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Relationship Id="rId3" Type="http://schemas.openxmlformats.org/officeDocument/2006/relationships/image" Target="../media/image9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emf"/><Relationship Id="rId3" Type="http://schemas.openxmlformats.org/officeDocument/2006/relationships/image" Target="../media/image5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4" b="13859"/>
          <a:stretch/>
        </p:blipFill>
        <p:spPr>
          <a:xfrm>
            <a:off x="228600" y="228600"/>
            <a:ext cx="8686800" cy="3589216"/>
          </a:xfrm>
          <a:prstGeom prst="round2SameRect">
            <a:avLst>
              <a:gd name="adj1" fmla="val 5888"/>
              <a:gd name="adj2" fmla="val 0"/>
            </a:avLst>
          </a:prstGeom>
        </p:spPr>
      </p:pic>
      <p:pic>
        <p:nvPicPr>
          <p:cNvPr id="6" name="Picture 4" descr="chw_ppt_cover_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995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Ubuzima</a:t>
            </a:r>
            <a:r>
              <a:rPr lang="en-US" dirty="0"/>
              <a:t> </a:t>
            </a:r>
            <a:r>
              <a:rPr lang="en-US" dirty="0" err="1"/>
              <a:t>bw’imyororokere</a:t>
            </a:r>
            <a:r>
              <a:rPr lang="en-US" dirty="0"/>
              <a:t> 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79625" y="4897438"/>
            <a:ext cx="5921375" cy="284162"/>
          </a:xfrm>
        </p:spPr>
        <p:txBody>
          <a:bodyPr/>
          <a:lstStyle/>
          <a:p>
            <a:r>
              <a:rPr lang="en-US" dirty="0"/>
              <a:t>AMAHUGURWA Y'ABAJYANAMA B'UBUZIMA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4191000"/>
            <a:ext cx="1752600" cy="533400"/>
          </a:xfrm>
        </p:spPr>
        <p:txBody>
          <a:bodyPr anchor="b" anchorCtr="0"/>
          <a:lstStyle/>
          <a:p>
            <a:r>
              <a:rPr lang="en-US" sz="1600" dirty="0" smtClean="0"/>
              <a:t>KINYARWANDA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933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724400" y="4876800"/>
            <a:ext cx="3810000" cy="566738"/>
          </a:xfrm>
        </p:spPr>
        <p:txBody>
          <a:bodyPr/>
          <a:lstStyle/>
          <a:p>
            <a:r>
              <a:rPr lang="en-US" dirty="0" err="1"/>
              <a:t>Kuryama</a:t>
            </a:r>
            <a:r>
              <a:rPr lang="en-US" dirty="0"/>
              <a:t> mu </a:t>
            </a:r>
            <a:r>
              <a:rPr lang="en-US" dirty="0" err="1"/>
              <a:t>Nzitiramibu</a:t>
            </a:r>
            <a:r>
              <a:rPr lang="en-US" dirty="0"/>
              <a:t> </a:t>
            </a:r>
          </a:p>
        </p:txBody>
      </p:sp>
      <p:pic>
        <p:nvPicPr>
          <p:cNvPr id="13" name="Picture Placeholder 12" descr="Repro_slide10_bednet.pd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5356" r="-1548" b="32592"/>
          <a:stretch/>
        </p:blipFill>
        <p:spPr>
          <a:xfrm>
            <a:off x="3886200" y="1371600"/>
            <a:ext cx="4800600" cy="3533776"/>
          </a:xfrm>
        </p:spPr>
      </p:pic>
      <p:pic>
        <p:nvPicPr>
          <p:cNvPr id="2" name="Picture Placeholder 1" descr="Repro_slide10_sleep and rest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53" r="-43953"/>
          <a:stretch>
            <a:fillRect/>
          </a:stretch>
        </p:blipFill>
        <p:spPr>
          <a:xfrm>
            <a:off x="76200" y="1295400"/>
            <a:ext cx="4347712" cy="32004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1000" y="228600"/>
            <a:ext cx="8382000" cy="457200"/>
          </a:xfrm>
        </p:spPr>
        <p:txBody>
          <a:bodyPr/>
          <a:lstStyle/>
          <a:p>
            <a:r>
              <a:rPr lang="en-US" sz="2000" dirty="0" err="1"/>
              <a:t>Umugore</a:t>
            </a:r>
            <a:r>
              <a:rPr lang="en-US" sz="2000" dirty="0"/>
              <a:t> </a:t>
            </a:r>
            <a:r>
              <a:rPr lang="en-US" sz="2000" dirty="0" err="1"/>
              <a:t>agomba</a:t>
            </a:r>
            <a:r>
              <a:rPr lang="en-US" sz="2000" dirty="0"/>
              <a:t> </a:t>
            </a:r>
            <a:r>
              <a:rPr lang="en-US" sz="2000" dirty="0" err="1"/>
              <a:t>kugira</a:t>
            </a:r>
            <a:r>
              <a:rPr lang="en-US" sz="2000" dirty="0"/>
              <a:t> </a:t>
            </a:r>
            <a:r>
              <a:rPr lang="en-US" sz="2000" dirty="0" err="1"/>
              <a:t>Ubuzima</a:t>
            </a:r>
            <a:r>
              <a:rPr lang="en-US" sz="2000" dirty="0"/>
              <a:t> </a:t>
            </a:r>
            <a:r>
              <a:rPr lang="en-US" sz="2000" dirty="0" err="1"/>
              <a:t>buzira</a:t>
            </a:r>
            <a:r>
              <a:rPr lang="en-US" sz="2000" dirty="0"/>
              <a:t> </a:t>
            </a:r>
            <a:r>
              <a:rPr lang="en-US" sz="2000" dirty="0" err="1"/>
              <a:t>umuze</a:t>
            </a:r>
            <a:r>
              <a:rPr lang="en-US" sz="2000" dirty="0"/>
              <a:t> </a:t>
            </a:r>
            <a:r>
              <a:rPr lang="en-US" sz="2000" dirty="0" err="1"/>
              <a:t>igihe</a:t>
            </a:r>
            <a:r>
              <a:rPr lang="en-US" sz="2000" dirty="0"/>
              <a:t> </a:t>
            </a:r>
            <a:r>
              <a:rPr lang="en-US" sz="2000" dirty="0" err="1"/>
              <a:t>Atwite</a:t>
            </a:r>
            <a:r>
              <a:rPr lang="en-US" sz="2000" dirty="0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3810000" cy="533400"/>
          </a:xfrm>
        </p:spPr>
        <p:txBody>
          <a:bodyPr/>
          <a:lstStyle/>
          <a:p>
            <a:r>
              <a:rPr lang="en-US" dirty="0" err="1"/>
              <a:t>Kuryama</a:t>
            </a:r>
            <a:r>
              <a:rPr lang="en-US" dirty="0"/>
              <a:t> no </a:t>
            </a:r>
            <a:r>
              <a:rPr lang="en-US" dirty="0" err="1"/>
              <a:t>Kuruhuka</a:t>
            </a:r>
            <a:r>
              <a:rPr lang="en-US" dirty="0"/>
              <a:t> </a:t>
            </a:r>
            <a:r>
              <a:rPr lang="en-US" dirty="0" err="1"/>
              <a:t>Bihagije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969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3810000" cy="566738"/>
          </a:xfrm>
        </p:spPr>
        <p:txBody>
          <a:bodyPr/>
          <a:lstStyle/>
          <a:p>
            <a:r>
              <a:rPr lang="en-US" dirty="0" err="1"/>
              <a:t>Kugira</a:t>
            </a:r>
            <a:r>
              <a:rPr lang="en-US" dirty="0"/>
              <a:t> </a:t>
            </a:r>
            <a:r>
              <a:rPr lang="en-US" dirty="0" err="1"/>
              <a:t>Isuku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Mubiri</a:t>
            </a:r>
            <a:r>
              <a:rPr lang="en-US" dirty="0"/>
              <a:t> no </a:t>
            </a:r>
            <a:r>
              <a:rPr lang="en-US" dirty="0" err="1"/>
              <a:t>Koza</a:t>
            </a:r>
            <a:r>
              <a:rPr lang="en-US" dirty="0"/>
              <a:t> </a:t>
            </a:r>
            <a:r>
              <a:rPr lang="en-US" dirty="0" err="1"/>
              <a:t>Amenyo</a:t>
            </a:r>
            <a:r>
              <a:rPr lang="en-US" dirty="0"/>
              <a:t>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81" y="1524000"/>
            <a:ext cx="2824494" cy="3429000"/>
          </a:xfrm>
        </p:spPr>
      </p:pic>
      <p:pic>
        <p:nvPicPr>
          <p:cNvPr id="8" name="Picture Placeholder 7" descr="Repro_slide11_prenatal visits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74" r="-30274"/>
          <a:stretch>
            <a:fillRect/>
          </a:stretch>
        </p:blipFill>
        <p:spPr>
          <a:xfrm>
            <a:off x="4267199" y="1524000"/>
            <a:ext cx="4658263" cy="3429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err="1"/>
              <a:t>Umugore</a:t>
            </a:r>
            <a:r>
              <a:rPr lang="en-US" sz="2000" dirty="0"/>
              <a:t> </a:t>
            </a:r>
            <a:r>
              <a:rPr lang="en-US" sz="2000" dirty="0" err="1"/>
              <a:t>agomba</a:t>
            </a:r>
            <a:r>
              <a:rPr lang="en-US" sz="2000" dirty="0"/>
              <a:t> </a:t>
            </a:r>
            <a:r>
              <a:rPr lang="en-US" sz="2000" dirty="0" err="1"/>
              <a:t>kugira</a:t>
            </a:r>
            <a:r>
              <a:rPr lang="en-US" sz="2000" dirty="0"/>
              <a:t> </a:t>
            </a:r>
            <a:r>
              <a:rPr lang="en-US" sz="2000" dirty="0" err="1"/>
              <a:t>ubuzima</a:t>
            </a:r>
            <a:r>
              <a:rPr lang="en-US" sz="2000" dirty="0"/>
              <a:t> </a:t>
            </a:r>
            <a:r>
              <a:rPr lang="en-US" sz="2000" dirty="0" err="1"/>
              <a:t>buzira</a:t>
            </a:r>
            <a:r>
              <a:rPr lang="en-US" sz="2000" dirty="0"/>
              <a:t> </a:t>
            </a:r>
            <a:r>
              <a:rPr lang="en-US" sz="2000" dirty="0" err="1"/>
              <a:t>umuze</a:t>
            </a:r>
            <a:r>
              <a:rPr lang="en-US" sz="2000" dirty="0"/>
              <a:t> </a:t>
            </a:r>
            <a:r>
              <a:rPr lang="en-US" sz="2000" dirty="0" err="1"/>
              <a:t>igihe</a:t>
            </a:r>
            <a:r>
              <a:rPr lang="en-US" sz="2000" dirty="0"/>
              <a:t> </a:t>
            </a:r>
            <a:r>
              <a:rPr lang="en-US" sz="2000" dirty="0" err="1"/>
              <a:t>atwite</a:t>
            </a:r>
            <a:r>
              <a:rPr lang="en-US" sz="2000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257800"/>
            <a:ext cx="3810000" cy="533400"/>
          </a:xfrm>
        </p:spPr>
        <p:txBody>
          <a:bodyPr/>
          <a:lstStyle/>
          <a:p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inshuro</a:t>
            </a:r>
            <a:r>
              <a:rPr lang="en-US" dirty="0"/>
              <a:t> </a:t>
            </a:r>
            <a:r>
              <a:rPr lang="en-US" dirty="0" err="1"/>
              <a:t>zose</a:t>
            </a:r>
            <a:r>
              <a:rPr lang="en-US" dirty="0"/>
              <a:t> </a:t>
            </a:r>
            <a:r>
              <a:rPr lang="en-US" dirty="0" err="1"/>
              <a:t>zitegetswe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791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Kwirinda</a:t>
            </a:r>
            <a:r>
              <a:rPr lang="en-US" dirty="0"/>
              <a:t> </a:t>
            </a:r>
            <a:r>
              <a:rPr lang="en-US" dirty="0" err="1"/>
              <a:t>kunywa</a:t>
            </a:r>
            <a:r>
              <a:rPr lang="en-US" dirty="0"/>
              <a:t> </a:t>
            </a:r>
            <a:r>
              <a:rPr lang="en-US" dirty="0" err="1"/>
              <a:t>Ibisindisha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cyangwa</a:t>
            </a:r>
            <a:r>
              <a:rPr lang="en-US" dirty="0" smtClean="0"/>
              <a:t> </a:t>
            </a:r>
            <a:r>
              <a:rPr lang="en-US" dirty="0" err="1"/>
              <a:t>Itabi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Repro_slide12_alcohol tobacco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2" r="-8612"/>
          <a:stretch>
            <a:fillRect/>
          </a:stretch>
        </p:blipFill>
        <p:spPr/>
      </p:pic>
      <p:pic>
        <p:nvPicPr>
          <p:cNvPr id="8" name="Picture Placeholder 7" descr="Repro_slide12_only prescribed medicine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24" r="-1172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err="1"/>
              <a:t>Umugore</a:t>
            </a:r>
            <a:r>
              <a:rPr lang="en-US" sz="2000" dirty="0"/>
              <a:t> </a:t>
            </a:r>
            <a:r>
              <a:rPr lang="en-US" sz="2000" dirty="0" err="1"/>
              <a:t>agomba</a:t>
            </a:r>
            <a:r>
              <a:rPr lang="en-US" sz="2000" dirty="0"/>
              <a:t> </a:t>
            </a:r>
            <a:r>
              <a:rPr lang="en-US" sz="2000" dirty="0" err="1"/>
              <a:t>kugira</a:t>
            </a:r>
            <a:r>
              <a:rPr lang="en-US" sz="2000" dirty="0"/>
              <a:t> </a:t>
            </a:r>
            <a:r>
              <a:rPr lang="en-US" sz="2000" dirty="0" err="1"/>
              <a:t>ubuzima</a:t>
            </a:r>
            <a:r>
              <a:rPr lang="en-US" sz="2000" dirty="0"/>
              <a:t> </a:t>
            </a:r>
            <a:r>
              <a:rPr lang="en-US" sz="2000" dirty="0" err="1"/>
              <a:t>buzira</a:t>
            </a:r>
            <a:r>
              <a:rPr lang="en-US" sz="2000" dirty="0"/>
              <a:t> </a:t>
            </a:r>
            <a:r>
              <a:rPr lang="en-US" sz="2000" dirty="0" err="1"/>
              <a:t>umuze</a:t>
            </a:r>
            <a:r>
              <a:rPr lang="en-US" sz="2000" dirty="0"/>
              <a:t> </a:t>
            </a:r>
            <a:r>
              <a:rPr lang="en-US" sz="2000" dirty="0" err="1"/>
              <a:t>igihe</a:t>
            </a:r>
            <a:r>
              <a:rPr lang="en-US" sz="2000" dirty="0"/>
              <a:t> </a:t>
            </a:r>
            <a:r>
              <a:rPr lang="en-US" sz="2000" dirty="0" err="1"/>
              <a:t>atwite</a:t>
            </a:r>
            <a:r>
              <a:rPr lang="en-US" sz="2000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Kwirinda</a:t>
            </a:r>
            <a:r>
              <a:rPr lang="en-US" dirty="0"/>
              <a:t> </a:t>
            </a:r>
            <a:r>
              <a:rPr lang="en-US" dirty="0" err="1"/>
              <a:t>Imiti</a:t>
            </a:r>
            <a:r>
              <a:rPr lang="en-US" dirty="0"/>
              <a:t> </a:t>
            </a:r>
            <a:r>
              <a:rPr lang="en-US" dirty="0" err="1"/>
              <a:t>Atandikiwe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Muganga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57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0"/>
            <a:ext cx="3810000" cy="566738"/>
          </a:xfrm>
        </p:spPr>
        <p:txBody>
          <a:bodyPr/>
          <a:lstStyle/>
          <a:p>
            <a:r>
              <a:rPr lang="en-US" dirty="0" err="1"/>
              <a:t>Kwirinda</a:t>
            </a:r>
            <a:r>
              <a:rPr lang="en-US" dirty="0"/>
              <a:t> </a:t>
            </a:r>
            <a:r>
              <a:rPr lang="en-US" dirty="0" err="1"/>
              <a:t>gusabana</a:t>
            </a:r>
            <a:r>
              <a:rPr lang="en-US" dirty="0"/>
              <a:t> </a:t>
            </a:r>
            <a:r>
              <a:rPr lang="en-US" dirty="0" err="1"/>
              <a:t>cyane</a:t>
            </a:r>
            <a:r>
              <a:rPr lang="en-US" dirty="0"/>
              <a:t> </a:t>
            </a:r>
            <a:r>
              <a:rPr lang="en-US" dirty="0" err="1"/>
              <a:t>n’abantu</a:t>
            </a:r>
            <a:r>
              <a:rPr lang="en-US" dirty="0"/>
              <a:t> </a:t>
            </a:r>
            <a:r>
              <a:rPr lang="en-US" dirty="0" err="1"/>
              <a:t>barwaye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Repro_slide13_limit contact with sick people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05" r="-64105"/>
          <a:stretch>
            <a:fillRect/>
          </a:stretch>
        </p:blipFill>
        <p:spPr>
          <a:xfrm>
            <a:off x="228600" y="1447800"/>
            <a:ext cx="5072330" cy="3733800"/>
          </a:xfrm>
        </p:spPr>
      </p:pic>
      <p:pic>
        <p:nvPicPr>
          <p:cNvPr id="8" name="Picture Placeholder 7" descr="Repro_slide13_abuse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61" r="-30361"/>
          <a:stretch>
            <a:fillRect/>
          </a:stretch>
        </p:blipFill>
        <p:spPr>
          <a:xfrm>
            <a:off x="4038600" y="1219200"/>
            <a:ext cx="5279365" cy="3886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err="1"/>
              <a:t>Umugore</a:t>
            </a:r>
            <a:r>
              <a:rPr lang="en-US" sz="2000" dirty="0"/>
              <a:t> </a:t>
            </a:r>
            <a:r>
              <a:rPr lang="en-US" sz="2000" dirty="0" err="1"/>
              <a:t>agomba</a:t>
            </a:r>
            <a:r>
              <a:rPr lang="en-US" sz="2000" dirty="0"/>
              <a:t> </a:t>
            </a:r>
            <a:r>
              <a:rPr lang="en-US" sz="2000" dirty="0" err="1"/>
              <a:t>kugira</a:t>
            </a:r>
            <a:r>
              <a:rPr lang="en-US" sz="2000" dirty="0"/>
              <a:t> </a:t>
            </a:r>
            <a:r>
              <a:rPr lang="en-US" sz="2000" dirty="0" err="1"/>
              <a:t>ubuzima</a:t>
            </a:r>
            <a:r>
              <a:rPr lang="en-US" sz="2000" dirty="0"/>
              <a:t> </a:t>
            </a:r>
            <a:r>
              <a:rPr lang="en-US" sz="2000" dirty="0" err="1"/>
              <a:t>buzira</a:t>
            </a:r>
            <a:r>
              <a:rPr lang="en-US" sz="2000" dirty="0"/>
              <a:t> </a:t>
            </a:r>
            <a:r>
              <a:rPr lang="en-US" sz="2000" dirty="0" err="1"/>
              <a:t>umuze</a:t>
            </a:r>
            <a:r>
              <a:rPr lang="en-US" sz="2000" dirty="0"/>
              <a:t> </a:t>
            </a:r>
            <a:r>
              <a:rPr lang="en-US" sz="2000" dirty="0" err="1"/>
              <a:t>igihe</a:t>
            </a:r>
            <a:r>
              <a:rPr lang="en-US" sz="2000" dirty="0"/>
              <a:t> </a:t>
            </a:r>
            <a:r>
              <a:rPr lang="en-US" sz="2000" dirty="0" err="1"/>
              <a:t>atwite</a:t>
            </a:r>
            <a:r>
              <a:rPr lang="en-US" sz="2000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334000"/>
            <a:ext cx="3810000" cy="533400"/>
          </a:xfrm>
        </p:spPr>
        <p:txBody>
          <a:bodyPr/>
          <a:lstStyle/>
          <a:p>
            <a:r>
              <a:rPr lang="en-US" dirty="0" err="1"/>
              <a:t>Kudahohoterwa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076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3810000" cy="566738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Umuganga</a:t>
            </a:r>
            <a:r>
              <a:rPr lang="en-US" dirty="0"/>
              <a:t> </a:t>
            </a:r>
            <a:r>
              <a:rPr lang="en-US" dirty="0" err="1"/>
              <a:t>asuzuma</a:t>
            </a:r>
            <a:r>
              <a:rPr lang="en-US" dirty="0"/>
              <a:t> </a:t>
            </a:r>
            <a:r>
              <a:rPr lang="en-US" dirty="0" err="1"/>
              <a:t>umuvuduko</a:t>
            </a:r>
            <a:r>
              <a:rPr lang="en-US" dirty="0"/>
              <a:t> </a:t>
            </a:r>
            <a:r>
              <a:rPr lang="en-US" dirty="0" err="1"/>
              <a:t>w’amaraso</a:t>
            </a:r>
            <a:r>
              <a:rPr lang="en-US" dirty="0"/>
              <a:t>, </a:t>
            </a:r>
            <a:r>
              <a:rPr lang="en-US" dirty="0" err="1"/>
              <a:t>uko</a:t>
            </a:r>
            <a:r>
              <a:rPr lang="en-US" dirty="0"/>
              <a:t> </a:t>
            </a:r>
            <a:r>
              <a:rPr lang="en-US" dirty="0" err="1"/>
              <a:t>umutima</a:t>
            </a:r>
            <a:r>
              <a:rPr lang="en-US" dirty="0"/>
              <a:t> </a:t>
            </a:r>
            <a:r>
              <a:rPr lang="en-US" dirty="0" err="1"/>
              <a:t>utera</a:t>
            </a:r>
            <a:r>
              <a:rPr lang="en-US" dirty="0"/>
              <a:t> </a:t>
            </a:r>
            <a:r>
              <a:rPr lang="en-US" dirty="0" err="1"/>
              <a:t>ndetse</a:t>
            </a:r>
            <a:r>
              <a:rPr lang="en-US" dirty="0"/>
              <a:t> </a:t>
            </a:r>
            <a:r>
              <a:rPr lang="en-US" dirty="0" err="1"/>
              <a:t>n’umwijima</a:t>
            </a:r>
            <a:r>
              <a:rPr lang="en-US" dirty="0"/>
              <a:t> </a:t>
            </a:r>
            <a:r>
              <a:rPr lang="en-US" dirty="0" err="1"/>
              <a:t>by’umugore</a:t>
            </a:r>
            <a:r>
              <a:rPr lang="en-US" dirty="0"/>
              <a:t>. </a:t>
            </a:r>
          </a:p>
        </p:txBody>
      </p:sp>
      <p:pic>
        <p:nvPicPr>
          <p:cNvPr id="7" name="Picture Placeholder 6" descr="Repro_slide14_prenatal visit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74" r="-30274"/>
          <a:stretch>
            <a:fillRect/>
          </a:stretch>
        </p:blipFill>
        <p:spPr>
          <a:xfrm>
            <a:off x="-76200" y="1143000"/>
            <a:ext cx="5382881" cy="3962400"/>
          </a:xfrm>
        </p:spPr>
      </p:pic>
      <p:pic>
        <p:nvPicPr>
          <p:cNvPr id="3" name="Picture Placeholder 2" descr="Repro_slide14_checks baby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721" r="-62721"/>
          <a:stretch>
            <a:fillRect/>
          </a:stretch>
        </p:blipFill>
        <p:spPr>
          <a:xfrm>
            <a:off x="3962400" y="1066800"/>
            <a:ext cx="5486398" cy="4038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334000"/>
            <a:ext cx="3810000" cy="53340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Asuzuma</a:t>
            </a:r>
            <a:r>
              <a:rPr lang="en-US" dirty="0"/>
              <a:t> </a:t>
            </a:r>
            <a:r>
              <a:rPr lang="en-US" dirty="0" err="1"/>
              <a:t>umwana</a:t>
            </a:r>
            <a:r>
              <a:rPr lang="en-US" dirty="0"/>
              <a:t> </a:t>
            </a:r>
            <a:r>
              <a:rPr lang="en-US" dirty="0" err="1"/>
              <a:t>uri</a:t>
            </a:r>
            <a:r>
              <a:rPr lang="en-US" dirty="0"/>
              <a:t> mu </a:t>
            </a:r>
            <a:r>
              <a:rPr lang="en-US" dirty="0" err="1"/>
              <a:t>nda</a:t>
            </a:r>
            <a:r>
              <a:rPr lang="en-US" dirty="0"/>
              <a:t> (</a:t>
            </a:r>
            <a:r>
              <a:rPr lang="en-US" dirty="0" err="1"/>
              <a:t>uko</a:t>
            </a:r>
            <a:r>
              <a:rPr lang="en-US" dirty="0"/>
              <a:t> </a:t>
            </a:r>
            <a:r>
              <a:rPr lang="en-US" dirty="0" err="1"/>
              <a:t>umutima</a:t>
            </a:r>
            <a:r>
              <a:rPr lang="en-US" dirty="0"/>
              <a:t> </a:t>
            </a:r>
            <a:r>
              <a:rPr lang="en-US" dirty="0" err="1"/>
              <a:t>utera</a:t>
            </a:r>
            <a:r>
              <a:rPr lang="en-US" dirty="0"/>
              <a:t>, </a:t>
            </a:r>
            <a:r>
              <a:rPr lang="en-US" dirty="0" err="1"/>
              <a:t>imikurire</a:t>
            </a:r>
            <a:r>
              <a:rPr lang="en-US" dirty="0"/>
              <a:t>, </a:t>
            </a:r>
            <a:r>
              <a:rPr lang="en-US" dirty="0" err="1"/>
              <a:t>n’uburyo</a:t>
            </a:r>
            <a:r>
              <a:rPr lang="en-US" dirty="0"/>
              <a:t> </a:t>
            </a:r>
            <a:r>
              <a:rPr lang="en-US" dirty="0" err="1"/>
              <a:t>umwana</a:t>
            </a:r>
            <a:r>
              <a:rPr lang="en-US" dirty="0"/>
              <a:t> </a:t>
            </a:r>
            <a:r>
              <a:rPr lang="en-US" dirty="0" err="1"/>
              <a:t>yicaye</a:t>
            </a:r>
            <a:r>
              <a:rPr lang="en-US" dirty="0"/>
              <a:t> mu </a:t>
            </a:r>
            <a:r>
              <a:rPr lang="en-US" dirty="0" err="1"/>
              <a:t>nda</a:t>
            </a:r>
            <a:r>
              <a:rPr lang="en-US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27008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10200"/>
            <a:ext cx="3810000" cy="566738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Amuha</a:t>
            </a:r>
            <a:r>
              <a:rPr lang="en-US" dirty="0"/>
              <a:t> </a:t>
            </a:r>
            <a:r>
              <a:rPr lang="en-US" dirty="0" err="1"/>
              <a:t>urukingo</a:t>
            </a:r>
            <a:r>
              <a:rPr lang="en-US" dirty="0"/>
              <a:t> </a:t>
            </a:r>
            <a:r>
              <a:rPr lang="en-US" dirty="0" err="1"/>
              <a:t>rw’akaniga</a:t>
            </a:r>
            <a:r>
              <a:rPr lang="en-US" dirty="0"/>
              <a:t> (tetanus) </a:t>
            </a:r>
            <a:r>
              <a:rPr lang="en-US" dirty="0" err="1"/>
              <a:t>n’izindi</a:t>
            </a:r>
            <a:r>
              <a:rPr lang="en-US" dirty="0"/>
              <a:t> </a:t>
            </a:r>
            <a:r>
              <a:rPr lang="en-US" dirty="0" err="1"/>
              <a:t>nkingo</a:t>
            </a:r>
            <a:r>
              <a:rPr lang="en-US" dirty="0"/>
              <a:t> </a:t>
            </a:r>
            <a:r>
              <a:rPr lang="en-US" dirty="0" err="1"/>
              <a:t>niba</a:t>
            </a:r>
            <a:r>
              <a:rPr lang="en-US" dirty="0"/>
              <a:t> </a:t>
            </a:r>
            <a:r>
              <a:rPr lang="en-US" dirty="0" err="1"/>
              <a:t>ari</a:t>
            </a:r>
            <a:r>
              <a:rPr lang="en-US" dirty="0"/>
              <a:t> </a:t>
            </a:r>
            <a:r>
              <a:rPr lang="en-US" dirty="0" err="1"/>
              <a:t>ngombwa</a:t>
            </a:r>
            <a:r>
              <a:rPr lang="en-US" dirty="0"/>
              <a:t>. </a:t>
            </a:r>
          </a:p>
        </p:txBody>
      </p:sp>
      <p:pic>
        <p:nvPicPr>
          <p:cNvPr id="7" name="Picture Placeholder 6" descr="Repro_slide15_gives vaccination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75" r="-15975"/>
          <a:stretch>
            <a:fillRect/>
          </a:stretch>
        </p:blipFill>
        <p:spPr>
          <a:xfrm>
            <a:off x="-30348" y="1295400"/>
            <a:ext cx="4907148" cy="3612208"/>
          </a:xfrm>
        </p:spPr>
      </p:pic>
      <p:pic>
        <p:nvPicPr>
          <p:cNvPr id="8" name="Picture Placeholder 7" descr="Repro_slide15_gives iron supplements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62" r="-54462"/>
          <a:stretch>
            <a:fillRect/>
          </a:stretch>
        </p:blipFill>
        <p:spPr>
          <a:xfrm>
            <a:off x="3886200" y="1066800"/>
            <a:ext cx="5486398" cy="4038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410200"/>
            <a:ext cx="3810000" cy="53340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Amuha</a:t>
            </a:r>
            <a:r>
              <a:rPr lang="en-US" dirty="0"/>
              <a:t> </a:t>
            </a:r>
            <a:r>
              <a:rPr lang="en-US" dirty="0" err="1"/>
              <a:t>ikinini</a:t>
            </a:r>
            <a:r>
              <a:rPr lang="en-US" dirty="0"/>
              <a:t> </a:t>
            </a:r>
            <a:r>
              <a:rPr lang="en-US" dirty="0" err="1"/>
              <a:t>cya</a:t>
            </a:r>
            <a:r>
              <a:rPr lang="en-US" dirty="0"/>
              <a:t> </a:t>
            </a:r>
            <a:r>
              <a:rPr lang="en-US" dirty="0" err="1"/>
              <a:t>Feri</a:t>
            </a:r>
            <a:r>
              <a:rPr lang="en-US" dirty="0"/>
              <a:t> </a:t>
            </a:r>
            <a:r>
              <a:rPr lang="en-US" dirty="0" err="1"/>
              <a:t>cyangwa</a:t>
            </a:r>
            <a:r>
              <a:rPr lang="en-US" dirty="0"/>
              <a:t> </a:t>
            </a:r>
            <a:r>
              <a:rPr lang="en-US" dirty="0" err="1"/>
              <a:t>Vitamini</a:t>
            </a:r>
            <a:r>
              <a:rPr lang="en-US" dirty="0"/>
              <a:t> A </a:t>
            </a:r>
            <a:r>
              <a:rPr lang="en-US" dirty="0" err="1"/>
              <a:t>iyo</a:t>
            </a:r>
            <a:r>
              <a:rPr lang="en-US" dirty="0"/>
              <a:t> </a:t>
            </a:r>
            <a:r>
              <a:rPr lang="en-US" dirty="0" err="1"/>
              <a:t>abikeneye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8705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86400"/>
            <a:ext cx="3810000" cy="566738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Asuzuma</a:t>
            </a:r>
            <a:r>
              <a:rPr lang="en-US" dirty="0"/>
              <a:t> </a:t>
            </a:r>
            <a:r>
              <a:rPr lang="en-US" dirty="0" err="1"/>
              <a:t>niba</a:t>
            </a:r>
            <a:r>
              <a:rPr lang="en-US" dirty="0"/>
              <a:t> </a:t>
            </a:r>
            <a:r>
              <a:rPr lang="en-US" dirty="0" err="1"/>
              <a:t>umugore</a:t>
            </a:r>
            <a:r>
              <a:rPr lang="en-US" dirty="0"/>
              <a:t> </a:t>
            </a:r>
            <a:r>
              <a:rPr lang="en-US" dirty="0" err="1"/>
              <a:t>afite</a:t>
            </a:r>
            <a:r>
              <a:rPr lang="en-US" dirty="0"/>
              <a:t> </a:t>
            </a:r>
            <a:r>
              <a:rPr lang="en-US" dirty="0" err="1"/>
              <a:t>amaraso</a:t>
            </a:r>
            <a:r>
              <a:rPr lang="en-US" dirty="0"/>
              <a:t> </a:t>
            </a:r>
            <a:r>
              <a:rPr lang="en-US" dirty="0" err="1"/>
              <a:t>ahagije</a:t>
            </a:r>
            <a:r>
              <a:rPr lang="en-US" dirty="0"/>
              <a:t> mu </a:t>
            </a:r>
            <a:r>
              <a:rPr lang="en-US" dirty="0" err="1"/>
              <a:t>mubiri</a:t>
            </a:r>
            <a:r>
              <a:rPr lang="en-US" dirty="0"/>
              <a:t> </a:t>
            </a:r>
            <a:r>
              <a:rPr lang="en-US" dirty="0" err="1"/>
              <a:t>agenzura</a:t>
            </a:r>
            <a:r>
              <a:rPr lang="en-US" dirty="0"/>
              <a:t> </a:t>
            </a:r>
            <a:r>
              <a:rPr lang="en-US" dirty="0" err="1"/>
              <a:t>niba</a:t>
            </a:r>
            <a:r>
              <a:rPr lang="en-US" dirty="0"/>
              <a:t> </a:t>
            </a:r>
            <a:r>
              <a:rPr lang="en-US" dirty="0" err="1"/>
              <a:t>inzara</a:t>
            </a:r>
            <a:r>
              <a:rPr lang="en-US" dirty="0"/>
              <a:t> </a:t>
            </a:r>
            <a:r>
              <a:rPr lang="en-US" dirty="0" err="1"/>
              <a:t>z’intoki</a:t>
            </a:r>
            <a:r>
              <a:rPr lang="en-US" dirty="0"/>
              <a:t> </a:t>
            </a:r>
            <a:r>
              <a:rPr lang="en-US" dirty="0" err="1"/>
              <a:t>ziteruruka</a:t>
            </a:r>
            <a:r>
              <a:rPr lang="en-US" dirty="0"/>
              <a:t>. </a:t>
            </a:r>
          </a:p>
        </p:txBody>
      </p:sp>
      <p:pic>
        <p:nvPicPr>
          <p:cNvPr id="7" name="Picture Placeholder 6" descr="Repro_slide16_checks anemia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58" r="-15358"/>
          <a:stretch>
            <a:fillRect/>
          </a:stretch>
        </p:blipFill>
        <p:spPr>
          <a:xfrm>
            <a:off x="15131" y="1447800"/>
            <a:ext cx="4968813" cy="365760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19" y="1219200"/>
            <a:ext cx="2721077" cy="4114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486400"/>
            <a:ext cx="3810000" cy="533400"/>
          </a:xfrm>
        </p:spPr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Amubaza</a:t>
            </a:r>
            <a:r>
              <a:rPr lang="en-US" dirty="0"/>
              <a:t> </a:t>
            </a:r>
            <a:r>
              <a:rPr lang="en-US" dirty="0" err="1"/>
              <a:t>ibijyanye</a:t>
            </a:r>
            <a:r>
              <a:rPr lang="en-US" dirty="0"/>
              <a:t> no </a:t>
            </a:r>
            <a:r>
              <a:rPr lang="en-US" dirty="0" err="1"/>
              <a:t>kwirinda</a:t>
            </a:r>
            <a:r>
              <a:rPr lang="en-US" dirty="0"/>
              <a:t> </a:t>
            </a:r>
            <a:r>
              <a:rPr lang="en-US" dirty="0" err="1"/>
              <a:t>malariya</a:t>
            </a:r>
            <a:r>
              <a:rPr lang="en-US" dirty="0"/>
              <a:t> </a:t>
            </a:r>
            <a:r>
              <a:rPr lang="en-US" dirty="0" err="1"/>
              <a:t>ndetse</a:t>
            </a:r>
            <a:r>
              <a:rPr lang="en-US" dirty="0"/>
              <a:t> </a:t>
            </a:r>
            <a:r>
              <a:rPr lang="en-US" dirty="0" err="1"/>
              <a:t>n’uko</a:t>
            </a:r>
            <a:r>
              <a:rPr lang="en-US" dirty="0"/>
              <a:t> </a:t>
            </a:r>
            <a:r>
              <a:rPr lang="en-US" dirty="0" err="1"/>
              <a:t>akoresha</a:t>
            </a:r>
            <a:r>
              <a:rPr lang="en-US" dirty="0"/>
              <a:t> </a:t>
            </a:r>
            <a:r>
              <a:rPr lang="en-US" dirty="0" err="1"/>
              <a:t>inzitiramibu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82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05400"/>
            <a:ext cx="3810000" cy="566738"/>
          </a:xfrm>
        </p:spPr>
        <p:txBody>
          <a:bodyPr/>
          <a:lstStyle/>
          <a:p>
            <a:r>
              <a:rPr lang="en-US" dirty="0"/>
              <a:t>7. </a:t>
            </a:r>
            <a:r>
              <a:rPr lang="en-US" dirty="0" err="1"/>
              <a:t>Amubaza</a:t>
            </a:r>
            <a:r>
              <a:rPr lang="en-US" dirty="0"/>
              <a:t> </a:t>
            </a:r>
            <a:r>
              <a:rPr lang="en-US" dirty="0" err="1"/>
              <a:t>ibyerekeranye</a:t>
            </a:r>
            <a:r>
              <a:rPr lang="en-US" dirty="0"/>
              <a:t> no </a:t>
            </a:r>
            <a:r>
              <a:rPr lang="en-US" dirty="0" err="1"/>
              <a:t>kwipisha</a:t>
            </a:r>
            <a:r>
              <a:rPr lang="en-US" dirty="0"/>
              <a:t> SIDA, </a:t>
            </a:r>
            <a:r>
              <a:rPr lang="en-US" dirty="0" err="1"/>
              <a:t>uko</a:t>
            </a:r>
            <a:r>
              <a:rPr lang="en-US" dirty="0"/>
              <a:t> </a:t>
            </a:r>
            <a:r>
              <a:rPr lang="en-US" dirty="0" err="1"/>
              <a:t>ahagaze</a:t>
            </a:r>
            <a:r>
              <a:rPr lang="en-US" dirty="0"/>
              <a:t>, </a:t>
            </a:r>
            <a:r>
              <a:rPr lang="en-US" dirty="0" err="1"/>
              <a:t>ibyerekeranye</a:t>
            </a:r>
            <a:r>
              <a:rPr lang="en-US" dirty="0"/>
              <a:t> </a:t>
            </a:r>
            <a:r>
              <a:rPr lang="en-US" dirty="0" err="1"/>
              <a:t>n’indwara</a:t>
            </a:r>
            <a:r>
              <a:rPr lang="en-US" dirty="0"/>
              <a:t> </a:t>
            </a:r>
            <a:r>
              <a:rPr lang="en-US" dirty="0" err="1"/>
              <a:t>zandurira</a:t>
            </a:r>
            <a:r>
              <a:rPr lang="en-US" dirty="0"/>
              <a:t> mu </a:t>
            </a:r>
            <a:r>
              <a:rPr lang="en-US" dirty="0" err="1"/>
              <a:t>mibonano</a:t>
            </a:r>
            <a:r>
              <a:rPr lang="en-US" dirty="0"/>
              <a:t> </a:t>
            </a:r>
            <a:r>
              <a:rPr lang="en-US" dirty="0" err="1"/>
              <a:t>mpuzabitsina</a:t>
            </a:r>
            <a:r>
              <a:rPr lang="en-US" dirty="0"/>
              <a:t> </a:t>
            </a:r>
            <a:r>
              <a:rPr lang="en-US" dirty="0" err="1"/>
              <a:t>ndetse</a:t>
            </a:r>
            <a:r>
              <a:rPr lang="en-US" dirty="0"/>
              <a:t> </a:t>
            </a:r>
            <a:r>
              <a:rPr lang="en-US" dirty="0" err="1"/>
              <a:t>n’ibyo</a:t>
            </a:r>
            <a:r>
              <a:rPr lang="en-US" dirty="0"/>
              <a:t> </a:t>
            </a:r>
            <a:r>
              <a:rPr lang="en-US" dirty="0" err="1"/>
              <a:t>kwipimisha</a:t>
            </a:r>
            <a:r>
              <a:rPr lang="en-US" dirty="0"/>
              <a:t> no </a:t>
            </a:r>
            <a:r>
              <a:rPr lang="en-US" dirty="0" err="1"/>
              <a:t>kugirwa</a:t>
            </a:r>
            <a:r>
              <a:rPr lang="en-US" dirty="0"/>
              <a:t> </a:t>
            </a:r>
            <a:r>
              <a:rPr lang="en-US" dirty="0" err="1"/>
              <a:t>inama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bushake</a:t>
            </a:r>
            <a:r>
              <a:rPr lang="en-US" dirty="0"/>
              <a:t>.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40" y="914400"/>
            <a:ext cx="2412634" cy="4114800"/>
          </a:xfrm>
        </p:spPr>
      </p:pic>
      <p:pic>
        <p:nvPicPr>
          <p:cNvPr id="8" name="Picture Placeholder 7" descr="Repro_slide17_completes prenatal card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02" r="-22302"/>
          <a:stretch>
            <a:fillRect/>
          </a:stretch>
        </p:blipFill>
        <p:spPr>
          <a:xfrm>
            <a:off x="3968152" y="1143000"/>
            <a:ext cx="5175848" cy="381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105400"/>
            <a:ext cx="3810000" cy="533400"/>
          </a:xfrm>
        </p:spPr>
        <p:txBody>
          <a:bodyPr/>
          <a:lstStyle/>
          <a:p>
            <a:r>
              <a:rPr lang="en-US" dirty="0"/>
              <a:t>8. </a:t>
            </a:r>
            <a:r>
              <a:rPr lang="en-US" dirty="0" err="1"/>
              <a:t>Yuzuza</a:t>
            </a:r>
            <a:r>
              <a:rPr lang="en-US" dirty="0"/>
              <a:t> </a:t>
            </a:r>
            <a:r>
              <a:rPr lang="en-US" dirty="0" err="1"/>
              <a:t>ifishi</a:t>
            </a:r>
            <a:r>
              <a:rPr lang="en-US" dirty="0"/>
              <a:t> </a:t>
            </a:r>
            <a:r>
              <a:rPr lang="en-US" dirty="0" err="1"/>
              <a:t>y’umubyeyi</a:t>
            </a:r>
            <a:r>
              <a:rPr lang="en-US" dirty="0"/>
              <a:t> (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kwisuzumishirizaho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) </a:t>
            </a:r>
            <a:r>
              <a:rPr lang="en-US" dirty="0" err="1"/>
              <a:t>hanyuma</a:t>
            </a:r>
            <a:r>
              <a:rPr lang="en-US" dirty="0"/>
              <a:t> </a:t>
            </a:r>
            <a:r>
              <a:rPr lang="en-US" dirty="0" err="1"/>
              <a:t>akamubwira</a:t>
            </a:r>
            <a:r>
              <a:rPr lang="en-US" dirty="0"/>
              <a:t> </a:t>
            </a:r>
            <a:r>
              <a:rPr lang="en-US" dirty="0" err="1"/>
              <a:t>igihe</a:t>
            </a:r>
            <a:r>
              <a:rPr lang="en-US" dirty="0"/>
              <a:t> </a:t>
            </a:r>
            <a:r>
              <a:rPr lang="en-US" dirty="0" err="1"/>
              <a:t>azagarukira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7657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MTCT_slide2_clinicdelivery.eps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7" b="-10247"/>
          <a:stretch>
            <a:fillRect/>
          </a:stretch>
        </p:blipFill>
        <p:spPr bwMode="auto">
          <a:xfrm>
            <a:off x="2971800" y="2057400"/>
            <a:ext cx="300199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4" name="Picture 13" descr="PMTCT_slide2_pregnantwoman.eps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755" r="-158755"/>
          <a:stretch>
            <a:fillRect/>
          </a:stretch>
        </p:blipFill>
        <p:spPr bwMode="auto">
          <a:xfrm>
            <a:off x="-457200" y="1143000"/>
            <a:ext cx="455474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Uko</a:t>
            </a:r>
            <a:r>
              <a:rPr lang="en-US" dirty="0"/>
              <a:t> </a:t>
            </a:r>
            <a:r>
              <a:rPr lang="en-US" dirty="0" err="1"/>
              <a:t>abana</a:t>
            </a:r>
            <a:r>
              <a:rPr lang="en-US" dirty="0"/>
              <a:t> </a:t>
            </a:r>
            <a:r>
              <a:rPr lang="en-US" dirty="0" err="1"/>
              <a:t>bashobora</a:t>
            </a:r>
            <a:r>
              <a:rPr lang="en-US" dirty="0"/>
              <a:t> </a:t>
            </a:r>
            <a:r>
              <a:rPr lang="en-US" dirty="0" err="1"/>
              <a:t>kwandura</a:t>
            </a:r>
            <a:r>
              <a:rPr lang="en-US" dirty="0"/>
              <a:t> </a:t>
            </a:r>
            <a:r>
              <a:rPr lang="en-US" dirty="0" err="1"/>
              <a:t>agakoko</a:t>
            </a:r>
            <a:r>
              <a:rPr lang="en-US" dirty="0"/>
              <a:t> </a:t>
            </a:r>
            <a:r>
              <a:rPr lang="en-US" dirty="0" err="1"/>
              <a:t>gatera</a:t>
            </a:r>
            <a:r>
              <a:rPr lang="en-US" dirty="0"/>
              <a:t> SIDA </a:t>
            </a:r>
          </a:p>
        </p:txBody>
      </p:sp>
      <p:sp>
        <p:nvSpPr>
          <p:cNvPr id="15" name="Title 1"/>
          <p:cNvSpPr>
            <a:spLocks noGrp="1"/>
          </p:cNvSpPr>
          <p:nvPr/>
        </p:nvSpPr>
        <p:spPr bwMode="auto">
          <a:xfrm>
            <a:off x="381000" y="48006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Babatwite</a:t>
            </a:r>
            <a:r>
              <a:rPr lang="en-US" dirty="0"/>
              <a:t> </a:t>
            </a:r>
          </a:p>
        </p:txBody>
      </p:sp>
      <p:sp>
        <p:nvSpPr>
          <p:cNvPr id="17" name="Text Placeholder 6"/>
          <p:cNvSpPr>
            <a:spLocks noGrp="1"/>
          </p:cNvSpPr>
          <p:nvPr/>
        </p:nvSpPr>
        <p:spPr bwMode="auto">
          <a:xfrm>
            <a:off x="3048000" y="48006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Igihe</a:t>
            </a:r>
            <a:r>
              <a:rPr lang="en-US" dirty="0"/>
              <a:t> </a:t>
            </a:r>
            <a:r>
              <a:rPr lang="en-US" dirty="0" err="1"/>
              <a:t>bari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nda</a:t>
            </a:r>
            <a:r>
              <a:rPr lang="en-US" dirty="0"/>
              <a:t> no mu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pic>
        <p:nvPicPr>
          <p:cNvPr id="18" name="Picture 17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2296581" cy="233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9" name="Text Placeholder 7"/>
          <p:cNvSpPr>
            <a:spLocks noGrp="1"/>
          </p:cNvSpPr>
          <p:nvPr/>
        </p:nvSpPr>
        <p:spPr bwMode="auto">
          <a:xfrm>
            <a:off x="6019800" y="48006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Iyo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nyina</a:t>
            </a:r>
            <a:r>
              <a:rPr lang="en-US" dirty="0"/>
              <a:t> </a:t>
            </a:r>
            <a:r>
              <a:rPr lang="en-US" dirty="0" err="1"/>
              <a:t>babonkeje</a:t>
            </a:r>
            <a:r>
              <a:rPr lang="en-US" dirty="0"/>
              <a:t> </a:t>
            </a:r>
            <a:r>
              <a:rPr lang="en-US" dirty="0" err="1"/>
              <a:t>batarafashe</a:t>
            </a:r>
            <a:r>
              <a:rPr lang="en-US" dirty="0"/>
              <a:t> </a:t>
            </a:r>
            <a:r>
              <a:rPr lang="en-US" dirty="0" err="1"/>
              <a:t>imiti</a:t>
            </a:r>
            <a:r>
              <a:rPr lang="en-US" dirty="0"/>
              <a:t> </a:t>
            </a:r>
            <a:r>
              <a:rPr lang="en-US" dirty="0" err="1"/>
              <a:t>igabanya</a:t>
            </a:r>
            <a:r>
              <a:rPr lang="en-US" dirty="0"/>
              <a:t> </a:t>
            </a:r>
            <a:r>
              <a:rPr lang="en-US" dirty="0" err="1"/>
              <a:t>ubukana</a:t>
            </a:r>
            <a:r>
              <a:rPr lang="en-US" dirty="0"/>
              <a:t> </a:t>
            </a:r>
            <a:r>
              <a:rPr lang="en-US" dirty="0" err="1"/>
              <a:t>bw’agakoko</a:t>
            </a:r>
            <a:r>
              <a:rPr lang="en-US" dirty="0"/>
              <a:t> </a:t>
            </a:r>
            <a:r>
              <a:rPr lang="en-US" dirty="0" err="1"/>
              <a:t>gatera</a:t>
            </a:r>
            <a:r>
              <a:rPr lang="en-US" dirty="0"/>
              <a:t> SIDA </a:t>
            </a:r>
          </a:p>
        </p:txBody>
      </p:sp>
    </p:spTree>
    <p:extLst>
      <p:ext uri="{BB962C8B-B14F-4D97-AF65-F5344CB8AC3E}">
        <p14:creationId xmlns:p14="http://schemas.microsoft.com/office/powerpoint/2010/main" val="2336096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8600" y="304800"/>
            <a:ext cx="8686800" cy="381000"/>
          </a:xfrm>
        </p:spPr>
        <p:txBody>
          <a:bodyPr/>
          <a:lstStyle/>
          <a:p>
            <a:r>
              <a:rPr lang="en-US" sz="1350" dirty="0" err="1"/>
              <a:t>Kurinda</a:t>
            </a:r>
            <a:r>
              <a:rPr lang="en-US" sz="1350" dirty="0"/>
              <a:t> </a:t>
            </a:r>
            <a:r>
              <a:rPr lang="en-US" sz="1350" dirty="0" err="1"/>
              <a:t>umubyeyi</a:t>
            </a:r>
            <a:r>
              <a:rPr lang="en-US" sz="1350" dirty="0"/>
              <a:t> </a:t>
            </a:r>
            <a:r>
              <a:rPr lang="en-US" sz="1350" dirty="0" err="1"/>
              <a:t>ubana</a:t>
            </a:r>
            <a:r>
              <a:rPr lang="en-US" sz="1350" dirty="0"/>
              <a:t> </a:t>
            </a:r>
            <a:r>
              <a:rPr lang="en-US" sz="1350" dirty="0" err="1"/>
              <a:t>n’ubwandu</a:t>
            </a:r>
            <a:r>
              <a:rPr lang="en-US" sz="1350" dirty="0"/>
              <a:t> </a:t>
            </a:r>
            <a:r>
              <a:rPr lang="en-US" sz="1350" dirty="0" err="1"/>
              <a:t>bwa</a:t>
            </a:r>
            <a:r>
              <a:rPr lang="en-US" sz="1350" dirty="0"/>
              <a:t> SIDA </a:t>
            </a:r>
            <a:r>
              <a:rPr lang="en-US" sz="1350" dirty="0" err="1"/>
              <a:t>kwanduza</a:t>
            </a:r>
            <a:r>
              <a:rPr lang="en-US" sz="1350" dirty="0"/>
              <a:t> </a:t>
            </a:r>
            <a:r>
              <a:rPr lang="en-US" sz="1350" dirty="0" err="1" smtClean="0"/>
              <a:t>umwana</a:t>
            </a:r>
            <a:r>
              <a:rPr lang="en-US" sz="1350" dirty="0" smtClean="0"/>
              <a:t> </a:t>
            </a:r>
            <a:r>
              <a:rPr lang="en-US" sz="1350" dirty="0"/>
              <a:t>(PMTCT mu </a:t>
            </a:r>
            <a:r>
              <a:rPr lang="en-US" sz="1350" dirty="0" err="1"/>
              <a:t>rurimi</a:t>
            </a:r>
            <a:r>
              <a:rPr lang="en-US" sz="1350" dirty="0"/>
              <a:t> </a:t>
            </a:r>
            <a:r>
              <a:rPr lang="en-US" sz="1350" dirty="0" err="1"/>
              <a:t>rw’icyongereza</a:t>
            </a:r>
            <a:r>
              <a:rPr lang="en-US" sz="1350" dirty="0"/>
              <a:t>) </a:t>
            </a:r>
          </a:p>
        </p:txBody>
      </p:sp>
      <p:pic>
        <p:nvPicPr>
          <p:cNvPr id="11" name="Picture 10" descr="PMTCT_slide3_motherandbaby.eps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62" r="-168762"/>
          <a:stretch>
            <a:fillRect/>
          </a:stretch>
        </p:blipFill>
        <p:spPr bwMode="auto">
          <a:xfrm>
            <a:off x="1143000" y="1066800"/>
            <a:ext cx="6625087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200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31" y="1346733"/>
            <a:ext cx="3950714" cy="439313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Uko</a:t>
            </a:r>
            <a:r>
              <a:rPr lang="en-US" dirty="0"/>
              <a:t> </a:t>
            </a:r>
            <a:r>
              <a:rPr lang="en-US" dirty="0" err="1"/>
              <a:t>Umugore</a:t>
            </a:r>
            <a:r>
              <a:rPr lang="en-US" dirty="0"/>
              <a:t> Asama </a:t>
            </a:r>
          </a:p>
        </p:txBody>
      </p:sp>
    </p:spTree>
    <p:extLst>
      <p:ext uri="{BB962C8B-B14F-4D97-AF65-F5344CB8AC3E}">
        <p14:creationId xmlns:p14="http://schemas.microsoft.com/office/powerpoint/2010/main" val="135334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MTCT_slide4_HIVtest.eps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83" r="-51783"/>
          <a:stretch>
            <a:fillRect/>
          </a:stretch>
        </p:blipFill>
        <p:spPr bwMode="auto">
          <a:xfrm>
            <a:off x="1524000" y="914400"/>
            <a:ext cx="2691439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 bwMode="auto">
          <a:xfrm>
            <a:off x="1524000" y="30480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Kwipimisha</a:t>
            </a:r>
            <a:r>
              <a:rPr lang="en-US" dirty="0"/>
              <a:t> </a:t>
            </a:r>
            <a:r>
              <a:rPr lang="en-US" dirty="0" err="1"/>
              <a:t>ubwandu</a:t>
            </a:r>
            <a:r>
              <a:rPr lang="en-US" dirty="0"/>
              <a:t> </a:t>
            </a:r>
            <a:r>
              <a:rPr lang="en-US" dirty="0" err="1"/>
              <a:t>bw’agakoko</a:t>
            </a:r>
            <a:r>
              <a:rPr lang="en-US" dirty="0"/>
              <a:t> </a:t>
            </a:r>
            <a:r>
              <a:rPr lang="en-US" dirty="0" err="1"/>
              <a:t>gatera</a:t>
            </a:r>
            <a:r>
              <a:rPr lang="en-US" dirty="0"/>
              <a:t> SIDA </a:t>
            </a:r>
          </a:p>
        </p:txBody>
      </p:sp>
      <p:pic>
        <p:nvPicPr>
          <p:cNvPr id="6" name="Picture 5" descr="PMTCT_slide4_ARVs.eps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01" r="-69101"/>
          <a:stretch>
            <a:fillRect/>
          </a:stretch>
        </p:blipFill>
        <p:spPr bwMode="auto">
          <a:xfrm>
            <a:off x="1524000" y="3657600"/>
            <a:ext cx="269144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Text Placeholder 9"/>
          <p:cNvSpPr>
            <a:spLocks noGrp="1"/>
          </p:cNvSpPr>
          <p:nvPr/>
        </p:nvSpPr>
        <p:spPr bwMode="auto">
          <a:xfrm>
            <a:off x="1295400" y="57912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Gufata</a:t>
            </a:r>
            <a:r>
              <a:rPr lang="en-US" dirty="0"/>
              <a:t> </a:t>
            </a:r>
            <a:r>
              <a:rPr lang="en-US" dirty="0" err="1"/>
              <a:t>imiti</a:t>
            </a:r>
            <a:r>
              <a:rPr lang="en-US" dirty="0"/>
              <a:t> 3 </a:t>
            </a:r>
            <a:r>
              <a:rPr lang="en-US" dirty="0" err="1"/>
              <a:t>igabanya</a:t>
            </a:r>
            <a:r>
              <a:rPr lang="en-US" dirty="0"/>
              <a:t> </a:t>
            </a:r>
            <a:r>
              <a:rPr lang="en-US" dirty="0" err="1"/>
              <a:t>ubukana</a:t>
            </a:r>
            <a:r>
              <a:rPr lang="en-US" dirty="0"/>
              <a:t> </a:t>
            </a:r>
            <a:r>
              <a:rPr lang="en-US" dirty="0" err="1"/>
              <a:t>bw’agakoko</a:t>
            </a:r>
            <a:r>
              <a:rPr lang="en-US" dirty="0"/>
              <a:t> </a:t>
            </a:r>
            <a:r>
              <a:rPr lang="en-US" dirty="0" err="1"/>
              <a:t>gatera</a:t>
            </a:r>
            <a:r>
              <a:rPr lang="en-US" dirty="0"/>
              <a:t> SIDA </a:t>
            </a:r>
          </a:p>
        </p:txBody>
      </p:sp>
      <p:pic>
        <p:nvPicPr>
          <p:cNvPr id="8" name="Picture 7" descr="PMTCT_slide4_prenatalvisits.eps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74" r="-30274"/>
          <a:stretch>
            <a:fillRect/>
          </a:stretch>
        </p:blipFill>
        <p:spPr bwMode="auto">
          <a:xfrm>
            <a:off x="4953000" y="914400"/>
            <a:ext cx="269144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9" name="Text Placeholder 7"/>
          <p:cNvSpPr>
            <a:spLocks noGrp="1"/>
          </p:cNvSpPr>
          <p:nvPr/>
        </p:nvSpPr>
        <p:spPr bwMode="auto">
          <a:xfrm>
            <a:off x="4953000" y="29718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mbere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pic>
        <p:nvPicPr>
          <p:cNvPr id="10" name="Picture 9" descr="PMTCT_slide4_ARVsideeffects.eps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85" r="-80785"/>
          <a:stretch>
            <a:fillRect/>
          </a:stretch>
        </p:blipFill>
        <p:spPr bwMode="auto">
          <a:xfrm>
            <a:off x="4953000" y="3657600"/>
            <a:ext cx="269144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" name="Text Placeholder 8"/>
          <p:cNvSpPr>
            <a:spLocks noGrp="1"/>
          </p:cNvSpPr>
          <p:nvPr/>
        </p:nvSpPr>
        <p:spPr bwMode="auto">
          <a:xfrm>
            <a:off x="4876800" y="5791200"/>
            <a:ext cx="335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Ingaruka</a:t>
            </a:r>
            <a:r>
              <a:rPr lang="en-US" dirty="0"/>
              <a:t> </a:t>
            </a:r>
            <a:r>
              <a:rPr lang="en-US" dirty="0" err="1"/>
              <a:t>mbi</a:t>
            </a:r>
            <a:r>
              <a:rPr lang="en-US" dirty="0"/>
              <a:t> </a:t>
            </a:r>
            <a:r>
              <a:rPr lang="en-US" dirty="0" err="1"/>
              <a:t>ziterwa</a:t>
            </a:r>
            <a:r>
              <a:rPr lang="en-US" dirty="0"/>
              <a:t> </a:t>
            </a:r>
            <a:r>
              <a:rPr lang="en-US" dirty="0" err="1"/>
              <a:t>n’imiti</a:t>
            </a:r>
            <a:r>
              <a:rPr lang="en-US" dirty="0"/>
              <a:t> </a:t>
            </a:r>
            <a:r>
              <a:rPr lang="en-US" dirty="0" err="1"/>
              <a:t>igabanya</a:t>
            </a:r>
            <a:r>
              <a:rPr lang="en-US" dirty="0"/>
              <a:t> </a:t>
            </a:r>
            <a:r>
              <a:rPr lang="en-US" dirty="0" err="1"/>
              <a:t>ubukana</a:t>
            </a:r>
            <a:r>
              <a:rPr lang="en-US" dirty="0"/>
              <a:t> </a:t>
            </a:r>
            <a:r>
              <a:rPr lang="en-US" dirty="0" err="1"/>
              <a:t>bw’agakoko</a:t>
            </a:r>
            <a:r>
              <a:rPr lang="en-US" dirty="0"/>
              <a:t> </a:t>
            </a:r>
            <a:r>
              <a:rPr lang="en-US" dirty="0" err="1"/>
              <a:t>gatera</a:t>
            </a:r>
            <a:r>
              <a:rPr lang="en-US" dirty="0"/>
              <a:t> SIDA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228600"/>
            <a:ext cx="8382000" cy="457200"/>
          </a:xfrm>
        </p:spPr>
        <p:txBody>
          <a:bodyPr/>
          <a:lstStyle/>
          <a:p>
            <a:r>
              <a:rPr lang="en-US" dirty="0" err="1"/>
              <a:t>Kurinda</a:t>
            </a:r>
            <a:r>
              <a:rPr lang="en-US" dirty="0"/>
              <a:t> </a:t>
            </a:r>
            <a:r>
              <a:rPr lang="en-US" dirty="0" err="1"/>
              <a:t>umubyeyi</a:t>
            </a:r>
            <a:r>
              <a:rPr lang="en-US" dirty="0"/>
              <a:t> </a:t>
            </a:r>
            <a:r>
              <a:rPr lang="en-US" dirty="0" err="1"/>
              <a:t>kwanduza</a:t>
            </a:r>
            <a:r>
              <a:rPr lang="en-US" dirty="0"/>
              <a:t> </a:t>
            </a:r>
            <a:r>
              <a:rPr lang="en-US" dirty="0" err="1"/>
              <a:t>umwana</a:t>
            </a:r>
            <a:r>
              <a:rPr lang="en-US" dirty="0"/>
              <a:t> </a:t>
            </a:r>
            <a:r>
              <a:rPr lang="en-US" dirty="0" err="1"/>
              <a:t>igihe</a:t>
            </a:r>
            <a:r>
              <a:rPr lang="en-US" dirty="0"/>
              <a:t> </a:t>
            </a:r>
            <a:r>
              <a:rPr lang="en-US" dirty="0" err="1"/>
              <a:t>amutwite</a:t>
            </a:r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532448" y="5886434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68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1_tirednes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10" r="-3741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Umunaniro</a:t>
            </a:r>
            <a:r>
              <a:rPr lang="en-US" dirty="0"/>
              <a:t> </a:t>
            </a:r>
            <a:r>
              <a:rPr lang="en-US" dirty="0" err="1"/>
              <a:t>Ukabije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01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2_fever-zoom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08" r="-5300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Umuriro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7638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3_swollen face hand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86" r="-14228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Kubyimba</a:t>
            </a:r>
            <a:r>
              <a:rPr lang="en-US" dirty="0"/>
              <a:t> mu </a:t>
            </a:r>
            <a:r>
              <a:rPr lang="en-US" dirty="0" err="1"/>
              <a:t>maso</a:t>
            </a:r>
            <a:r>
              <a:rPr lang="en-US" dirty="0"/>
              <a:t> </a:t>
            </a:r>
            <a:r>
              <a:rPr lang="en-US" dirty="0" err="1"/>
              <a:t>n’ibiganza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232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4_pregnant bleeding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74" r="-2167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cyane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242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5_pregnant belly pain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 b="1512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Kuribwa</a:t>
            </a:r>
            <a:r>
              <a:rPr lang="en-US" dirty="0"/>
              <a:t> </a:t>
            </a:r>
            <a:r>
              <a:rPr lang="en-US" dirty="0" err="1"/>
              <a:t>cyane</a:t>
            </a:r>
            <a:r>
              <a:rPr lang="en-US" dirty="0"/>
              <a:t> mu </a:t>
            </a:r>
            <a:r>
              <a:rPr lang="en-US" dirty="0" err="1"/>
              <a:t>nda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5540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6_at risk pregnancy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6" b="-256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sz="1700" dirty="0" err="1"/>
              <a:t>Abagore</a:t>
            </a:r>
            <a:r>
              <a:rPr lang="en-US" sz="1700" dirty="0"/>
              <a:t> </a:t>
            </a:r>
            <a:r>
              <a:rPr lang="en-US" sz="1700" dirty="0" err="1"/>
              <a:t>bakunze</a:t>
            </a:r>
            <a:r>
              <a:rPr lang="en-US" sz="1700" dirty="0"/>
              <a:t> </a:t>
            </a:r>
            <a:r>
              <a:rPr lang="en-US" sz="1700" dirty="0" err="1"/>
              <a:t>guhura</a:t>
            </a:r>
            <a:r>
              <a:rPr lang="en-US" sz="1700" dirty="0"/>
              <a:t> </a:t>
            </a:r>
            <a:r>
              <a:rPr lang="en-US" sz="1700" dirty="0" err="1"/>
              <a:t>n’ingorane</a:t>
            </a:r>
            <a:r>
              <a:rPr lang="en-US" sz="1700" dirty="0"/>
              <a:t> mu </a:t>
            </a:r>
            <a:r>
              <a:rPr lang="en-US" sz="1700" dirty="0" err="1"/>
              <a:t>gihe</a:t>
            </a:r>
            <a:r>
              <a:rPr lang="en-US" sz="1700" dirty="0"/>
              <a:t> </a:t>
            </a:r>
            <a:r>
              <a:rPr lang="en-US" sz="1700" dirty="0" err="1"/>
              <a:t>cyo</a:t>
            </a:r>
            <a:r>
              <a:rPr lang="en-US" sz="1700" dirty="0"/>
              <a:t> </a:t>
            </a:r>
            <a:r>
              <a:rPr lang="en-US" sz="1700" dirty="0" err="1"/>
              <a:t>gutwita</a:t>
            </a:r>
            <a:r>
              <a:rPr lang="en-US" sz="1700" dirty="0"/>
              <a:t> </a:t>
            </a:r>
            <a:r>
              <a:rPr lang="en-US" sz="1700" dirty="0" err="1"/>
              <a:t>ndetse</a:t>
            </a:r>
            <a:r>
              <a:rPr lang="en-US" sz="1700" dirty="0"/>
              <a:t> no </a:t>
            </a:r>
            <a:r>
              <a:rPr lang="en-US" sz="1700" dirty="0" smtClean="0"/>
              <a:t>Mu </a:t>
            </a:r>
            <a:r>
              <a:rPr lang="en-US" sz="1700" dirty="0" err="1"/>
              <a:t>kubyara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40343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27_CHW visit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9" b="-724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Isura</a:t>
            </a:r>
            <a:r>
              <a:rPr lang="en-US" dirty="0"/>
              <a:t> </a:t>
            </a:r>
            <a:r>
              <a:rPr lang="en-US" dirty="0" err="1"/>
              <a:t>ry’Umujyanama</a:t>
            </a:r>
            <a:r>
              <a:rPr lang="en-US" dirty="0"/>
              <a:t> </a:t>
            </a:r>
            <a:r>
              <a:rPr lang="en-US" dirty="0" err="1"/>
              <a:t>w’Ubuzima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5298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029200"/>
            <a:ext cx="3810000" cy="566738"/>
          </a:xfrm>
        </p:spPr>
        <p:txBody>
          <a:bodyPr/>
          <a:lstStyle/>
          <a:p>
            <a:r>
              <a:rPr lang="en-US" dirty="0" err="1"/>
              <a:t>Konsa</a:t>
            </a:r>
            <a:r>
              <a:rPr lang="en-US" dirty="0"/>
              <a:t> </a:t>
            </a:r>
          </a:p>
        </p:txBody>
      </p:sp>
      <p:pic>
        <p:nvPicPr>
          <p:cNvPr id="8" name="Picture Placeholder 7" descr="PMTCT_slide2_breastfeeding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90" r="-18990"/>
          <a:stretch>
            <a:fillRect/>
          </a:stretch>
        </p:blipFill>
        <p:spPr>
          <a:xfrm>
            <a:off x="457200" y="1524000"/>
            <a:ext cx="4451229" cy="3276600"/>
          </a:xfrm>
        </p:spPr>
      </p:pic>
      <p:pic>
        <p:nvPicPr>
          <p:cNvPr id="9" name="Picture Placeholder 8" descr="PMTCT_slide16_feedwithbottle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18" r="-27218"/>
          <a:stretch>
            <a:fillRect/>
          </a:stretch>
        </p:blipFill>
        <p:spPr>
          <a:xfrm>
            <a:off x="4343400" y="1524000"/>
            <a:ext cx="4451229" cy="32766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Isura</a:t>
            </a:r>
            <a:r>
              <a:rPr lang="en-US" dirty="0"/>
              <a:t> </a:t>
            </a:r>
            <a:r>
              <a:rPr lang="en-US" dirty="0" err="1"/>
              <a:t>ry’Umujyanama</a:t>
            </a:r>
            <a:r>
              <a:rPr lang="en-US" dirty="0"/>
              <a:t> </a:t>
            </a:r>
            <a:r>
              <a:rPr lang="en-US" dirty="0" err="1"/>
              <a:t>w’Ubuzima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24400" y="5029200"/>
            <a:ext cx="3810000" cy="533400"/>
          </a:xfrm>
        </p:spPr>
        <p:txBody>
          <a:bodyPr/>
          <a:lstStyle/>
          <a:p>
            <a:r>
              <a:rPr lang="en-US" dirty="0" err="1"/>
              <a:t>Amata</a:t>
            </a:r>
            <a:r>
              <a:rPr lang="en-US" dirty="0"/>
              <a:t> </a:t>
            </a:r>
            <a:r>
              <a:rPr lang="en-US" dirty="0" err="1"/>
              <a:t>y’ifu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bana</a:t>
            </a:r>
            <a:r>
              <a:rPr lang="en-US" dirty="0"/>
              <a:t> </a:t>
            </a:r>
            <a:r>
              <a:rPr lang="en-US" dirty="0" err="1"/>
              <a:t>bamwe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556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29200"/>
            <a:ext cx="3810000" cy="566738"/>
          </a:xfrm>
        </p:spPr>
        <p:txBody>
          <a:bodyPr/>
          <a:lstStyle/>
          <a:p>
            <a:r>
              <a:rPr lang="en-US" dirty="0" err="1"/>
              <a:t>Kuryama</a:t>
            </a:r>
            <a:r>
              <a:rPr lang="en-US" dirty="0"/>
              <a:t> mu </a:t>
            </a:r>
            <a:r>
              <a:rPr lang="en-US" dirty="0" err="1"/>
              <a:t>nzitiramibu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Repro_slide29_bednet.eps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2" b="30792"/>
          <a:stretch/>
        </p:blipFill>
        <p:spPr>
          <a:xfrm>
            <a:off x="381000" y="1981200"/>
            <a:ext cx="4658885" cy="2870925"/>
          </a:xfrm>
        </p:spPr>
      </p:pic>
      <p:pic>
        <p:nvPicPr>
          <p:cNvPr id="8" name="Picture Placeholder 7" descr="Repro_slide29_rest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08" r="-58108"/>
          <a:stretch>
            <a:fillRect/>
          </a:stretch>
        </p:blipFill>
        <p:spPr>
          <a:xfrm>
            <a:off x="4495800" y="1524000"/>
            <a:ext cx="4451229" cy="3276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Ubuzima</a:t>
            </a:r>
            <a:r>
              <a:rPr lang="en-US" dirty="0"/>
              <a:t> </a:t>
            </a:r>
            <a:r>
              <a:rPr lang="en-US" dirty="0" err="1"/>
              <a:t>bw’Umubyeyi</a:t>
            </a:r>
            <a:r>
              <a:rPr lang="en-US" dirty="0"/>
              <a:t> </a:t>
            </a:r>
            <a:r>
              <a:rPr lang="en-US" dirty="0" err="1"/>
              <a:t>n’Umwana</a:t>
            </a:r>
            <a:r>
              <a:rPr lang="en-US" dirty="0"/>
              <a:t> </a:t>
            </a:r>
            <a:r>
              <a:rPr lang="en-US" dirty="0" err="1"/>
              <a:t>Ukivuka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029200"/>
            <a:ext cx="3810000" cy="533400"/>
          </a:xfrm>
        </p:spPr>
        <p:txBody>
          <a:bodyPr/>
          <a:lstStyle/>
          <a:p>
            <a:r>
              <a:rPr lang="en-US" dirty="0" err="1"/>
              <a:t>Kuruhuka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08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181600"/>
            <a:ext cx="3810000" cy="566738"/>
          </a:xfrm>
        </p:spPr>
        <p:txBody>
          <a:bodyPr/>
          <a:lstStyle/>
          <a:p>
            <a:r>
              <a:rPr lang="en-US" dirty="0" err="1"/>
              <a:t>Kubura</a:t>
            </a:r>
            <a:r>
              <a:rPr lang="en-US" dirty="0"/>
              <a:t> </a:t>
            </a:r>
            <a:r>
              <a:rPr lang="en-US" dirty="0" err="1"/>
              <a:t>Imihango</a:t>
            </a:r>
            <a:r>
              <a:rPr lang="en-US" dirty="0"/>
              <a:t> </a:t>
            </a:r>
          </a:p>
        </p:txBody>
      </p:sp>
      <p:pic>
        <p:nvPicPr>
          <p:cNvPr id="8" name="Picture Placeholder 7" descr="Repro_slide3_menstrual cycle.pdf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02" r="-37902"/>
          <a:stretch>
            <a:fillRect/>
          </a:stretch>
        </p:blipFill>
        <p:spPr>
          <a:xfrm>
            <a:off x="37042" y="1219200"/>
            <a:ext cx="5181600" cy="3814235"/>
          </a:xfrm>
        </p:spPr>
      </p:pic>
      <p:pic>
        <p:nvPicPr>
          <p:cNvPr id="9" name="Picture Placeholder 8" descr="Repro_slide3_swollen breasts.tif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25" r="-77625"/>
          <a:stretch>
            <a:fillRect/>
          </a:stretch>
        </p:blipFill>
        <p:spPr>
          <a:xfrm>
            <a:off x="3810000" y="1143000"/>
            <a:ext cx="5175848" cy="3810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Ibimenyetso</a:t>
            </a:r>
            <a:r>
              <a:rPr lang="en-US" dirty="0"/>
              <a:t> </a:t>
            </a:r>
            <a:r>
              <a:rPr lang="en-US" dirty="0" err="1"/>
              <a:t>byo</a:t>
            </a:r>
            <a:r>
              <a:rPr lang="en-US" dirty="0"/>
              <a:t> </a:t>
            </a:r>
            <a:r>
              <a:rPr lang="en-US" dirty="0" err="1"/>
              <a:t>gutwita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495800" y="5181600"/>
            <a:ext cx="3810000" cy="533400"/>
          </a:xfrm>
        </p:spPr>
        <p:txBody>
          <a:bodyPr/>
          <a:lstStyle/>
          <a:p>
            <a:r>
              <a:rPr lang="en-US" dirty="0" err="1"/>
              <a:t>Kuryaryata</a:t>
            </a:r>
            <a:r>
              <a:rPr lang="en-US" dirty="0"/>
              <a:t> </a:t>
            </a:r>
            <a:r>
              <a:rPr lang="en-US" dirty="0" err="1"/>
              <a:t>kw’amabere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6614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Gufungura</a:t>
            </a:r>
            <a:r>
              <a:rPr lang="en-US" dirty="0"/>
              <a:t> no </a:t>
            </a:r>
            <a:r>
              <a:rPr lang="en-US" dirty="0" err="1"/>
              <a:t>Kunywa</a:t>
            </a:r>
            <a:r>
              <a:rPr lang="en-US" dirty="0"/>
              <a:t> </a:t>
            </a:r>
            <a:r>
              <a:rPr lang="en-US" dirty="0" err="1"/>
              <a:t>neza</a:t>
            </a:r>
            <a:r>
              <a:rPr lang="en-US" dirty="0"/>
              <a:t>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01" y="1524000"/>
            <a:ext cx="2729323" cy="2819400"/>
          </a:xfrm>
        </p:spPr>
      </p:pic>
      <p:pic>
        <p:nvPicPr>
          <p:cNvPr id="3" name="Picture Placeholder 2" descr="Repro_slide30_hetero sex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437" b="-4443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Ubuzima</a:t>
            </a:r>
            <a:r>
              <a:rPr lang="en-US" dirty="0"/>
              <a:t> </a:t>
            </a:r>
            <a:r>
              <a:rPr lang="en-US" dirty="0" err="1"/>
              <a:t>bw’Umubyeyi</a:t>
            </a:r>
            <a:r>
              <a:rPr lang="en-US" dirty="0"/>
              <a:t> </a:t>
            </a:r>
            <a:r>
              <a:rPr lang="en-US" dirty="0" err="1"/>
              <a:t>n’ubw’Umwana</a:t>
            </a:r>
            <a:r>
              <a:rPr lang="en-US" dirty="0"/>
              <a:t> </a:t>
            </a:r>
            <a:r>
              <a:rPr lang="en-US" dirty="0" err="1"/>
              <a:t>Ukivuka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Kwirinda</a:t>
            </a:r>
            <a:r>
              <a:rPr lang="en-US" dirty="0"/>
              <a:t> </a:t>
            </a:r>
            <a:r>
              <a:rPr lang="en-US" dirty="0" err="1"/>
              <a:t>gukora</a:t>
            </a:r>
            <a:r>
              <a:rPr lang="en-US" dirty="0"/>
              <a:t> </a:t>
            </a:r>
            <a:r>
              <a:rPr lang="en-US" dirty="0" err="1"/>
              <a:t>imibonano</a:t>
            </a:r>
            <a:r>
              <a:rPr lang="en-US" dirty="0"/>
              <a:t> </a:t>
            </a:r>
            <a:r>
              <a:rPr lang="en-US" dirty="0" err="1"/>
              <a:t>mpuzabitsina</a:t>
            </a:r>
            <a:r>
              <a:rPr lang="en-US" dirty="0"/>
              <a:t> </a:t>
            </a:r>
            <a:r>
              <a:rPr lang="en-US" dirty="0" err="1"/>
              <a:t>kugeza</a:t>
            </a:r>
            <a:r>
              <a:rPr lang="en-US" dirty="0"/>
              <a:t> 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byumweru</a:t>
            </a:r>
            <a:r>
              <a:rPr lang="en-US" dirty="0"/>
              <a:t> 6 </a:t>
            </a:r>
          </a:p>
        </p:txBody>
      </p:sp>
    </p:spTree>
    <p:extLst>
      <p:ext uri="{BB962C8B-B14F-4D97-AF65-F5344CB8AC3E}">
        <p14:creationId xmlns:p14="http://schemas.microsoft.com/office/powerpoint/2010/main" val="1237245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05400"/>
            <a:ext cx="3810000" cy="566738"/>
          </a:xfrm>
        </p:spPr>
        <p:txBody>
          <a:bodyPr/>
          <a:lstStyle/>
          <a:p>
            <a:r>
              <a:rPr lang="en-US" dirty="0" err="1"/>
              <a:t>Kuboneza</a:t>
            </a:r>
            <a:r>
              <a:rPr lang="en-US" dirty="0"/>
              <a:t> </a:t>
            </a:r>
            <a:r>
              <a:rPr lang="en-US" dirty="0" err="1"/>
              <a:t>urubyaro</a:t>
            </a:r>
            <a:r>
              <a:rPr lang="en-US" dirty="0"/>
              <a:t> </a:t>
            </a:r>
          </a:p>
        </p:txBody>
      </p:sp>
      <p:pic>
        <p:nvPicPr>
          <p:cNvPr id="8" name="Picture Placeholder 7" descr="birth control pills 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81" b="-4981"/>
          <a:stretch>
            <a:fillRect/>
          </a:stretch>
        </p:blipFill>
        <p:spPr>
          <a:xfrm>
            <a:off x="381000" y="1219200"/>
            <a:ext cx="2390424" cy="1759618"/>
          </a:xfrm>
        </p:spPr>
      </p:pic>
      <p:pic>
        <p:nvPicPr>
          <p:cNvPr id="7" name="Picture Placeholder 6" descr="Repro_slide31_heavy bleeding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26" r="-86326"/>
          <a:stretch>
            <a:fillRect/>
          </a:stretch>
        </p:blipFill>
        <p:spPr>
          <a:xfrm>
            <a:off x="4108933" y="1143000"/>
            <a:ext cx="5072331" cy="3733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Ubuzima</a:t>
            </a:r>
            <a:r>
              <a:rPr lang="en-US" dirty="0"/>
              <a:t> </a:t>
            </a:r>
            <a:r>
              <a:rPr lang="en-US" dirty="0" err="1"/>
              <a:t>bw’Umubyeyi</a:t>
            </a:r>
            <a:r>
              <a:rPr lang="en-US" dirty="0"/>
              <a:t> </a:t>
            </a:r>
            <a:r>
              <a:rPr lang="en-US" dirty="0" err="1"/>
              <a:t>n’Umwana</a:t>
            </a:r>
            <a:r>
              <a:rPr lang="en-US" dirty="0"/>
              <a:t> </a:t>
            </a:r>
            <a:r>
              <a:rPr lang="en-US" dirty="0" err="1"/>
              <a:t>Ukivuka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105400"/>
            <a:ext cx="3810000" cy="533400"/>
          </a:xfrm>
        </p:spPr>
        <p:txBody>
          <a:bodyPr/>
          <a:lstStyle/>
          <a:p>
            <a:r>
              <a:rPr lang="en-US" dirty="0" err="1"/>
              <a:t>Umubyeyi</a:t>
            </a:r>
            <a:r>
              <a:rPr lang="en-US" dirty="0"/>
              <a:t> </a:t>
            </a:r>
            <a:r>
              <a:rPr lang="en-US" dirty="0" err="1"/>
              <a:t>ntagomba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cyane</a:t>
            </a:r>
            <a:r>
              <a:rPr lang="en-US" dirty="0"/>
              <a:t> </a:t>
            </a:r>
          </a:p>
        </p:txBody>
      </p:sp>
      <p:pic>
        <p:nvPicPr>
          <p:cNvPr id="9" name="Picture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1295400"/>
            <a:ext cx="239042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Picture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3124200"/>
            <a:ext cx="239042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1" name="Picture Placeholder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5600" y="3124200"/>
            <a:ext cx="239042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86501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81600"/>
            <a:ext cx="3810000" cy="566738"/>
          </a:xfrm>
        </p:spPr>
        <p:txBody>
          <a:bodyPr/>
          <a:lstStyle/>
          <a:p>
            <a:r>
              <a:rPr lang="en-US" dirty="0" err="1"/>
              <a:t>Umwana</a:t>
            </a:r>
            <a:r>
              <a:rPr lang="en-US" dirty="0"/>
              <a:t> </a:t>
            </a:r>
            <a:r>
              <a:rPr lang="en-US" dirty="0" err="1"/>
              <a:t>agomba</a:t>
            </a:r>
            <a:r>
              <a:rPr lang="en-US" dirty="0"/>
              <a:t> </a:t>
            </a:r>
            <a:r>
              <a:rPr lang="en-US" dirty="0" err="1"/>
              <a:t>guhora</a:t>
            </a:r>
            <a:r>
              <a:rPr lang="en-US" dirty="0"/>
              <a:t> </a:t>
            </a:r>
            <a:r>
              <a:rPr lang="en-US" dirty="0" err="1"/>
              <a:t>ashyushye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Repro_slide32_keep baby warm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17" r="-82317"/>
          <a:stretch>
            <a:fillRect/>
          </a:stretch>
        </p:blipFill>
        <p:spPr>
          <a:xfrm>
            <a:off x="76200" y="1143000"/>
            <a:ext cx="5072331" cy="3733800"/>
          </a:xfrm>
        </p:spPr>
      </p:pic>
      <p:pic>
        <p:nvPicPr>
          <p:cNvPr id="8" name="Picture Placeholder 7" descr="Repro_slide32_heavy bleeding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26" r="-86326"/>
          <a:stretch>
            <a:fillRect/>
          </a:stretch>
        </p:blipFill>
        <p:spPr>
          <a:xfrm>
            <a:off x="4038600" y="1219200"/>
            <a:ext cx="4968814" cy="3657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Ubuzima</a:t>
            </a:r>
            <a:r>
              <a:rPr lang="en-US" dirty="0"/>
              <a:t> </a:t>
            </a:r>
            <a:r>
              <a:rPr lang="en-US" dirty="0" err="1"/>
              <a:t>bw’Umubyeyi</a:t>
            </a:r>
            <a:r>
              <a:rPr lang="en-US" dirty="0"/>
              <a:t> </a:t>
            </a:r>
            <a:r>
              <a:rPr lang="en-US" dirty="0" err="1"/>
              <a:t>n’ubw’Umwana</a:t>
            </a:r>
            <a:r>
              <a:rPr lang="en-US" dirty="0"/>
              <a:t> </a:t>
            </a:r>
            <a:r>
              <a:rPr lang="en-US" dirty="0" err="1"/>
              <a:t>Ukivuka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181600"/>
            <a:ext cx="3810000" cy="533400"/>
          </a:xfrm>
        </p:spPr>
        <p:txBody>
          <a:bodyPr/>
          <a:lstStyle/>
          <a:p>
            <a:r>
              <a:rPr lang="en-US" dirty="0" err="1"/>
              <a:t>Umubyeyi</a:t>
            </a:r>
            <a:r>
              <a:rPr lang="en-US" dirty="0"/>
              <a:t> </a:t>
            </a:r>
            <a:r>
              <a:rPr lang="en-US" dirty="0" err="1"/>
              <a:t>ntagomba</a:t>
            </a:r>
            <a:r>
              <a:rPr lang="en-US" dirty="0"/>
              <a:t> </a:t>
            </a:r>
            <a:r>
              <a:rPr lang="en-US" dirty="0" err="1"/>
              <a:t>kuva</a:t>
            </a:r>
            <a:r>
              <a:rPr lang="en-US" dirty="0"/>
              <a:t> </a:t>
            </a:r>
            <a:r>
              <a:rPr lang="en-US" dirty="0" err="1"/>
              <a:t>cyane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00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MTCT_slide7_postnatalvisit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7" b="696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Ubuzima</a:t>
            </a:r>
            <a:r>
              <a:rPr lang="en-US" dirty="0"/>
              <a:t> </a:t>
            </a:r>
            <a:r>
              <a:rPr lang="en-US" dirty="0" err="1"/>
              <a:t>bw’Umubyeyi</a:t>
            </a:r>
            <a:r>
              <a:rPr lang="en-US" dirty="0"/>
              <a:t> </a:t>
            </a:r>
            <a:r>
              <a:rPr lang="en-US" dirty="0" err="1"/>
              <a:t>n’bw’Umwana</a:t>
            </a:r>
            <a:r>
              <a:rPr lang="en-US" dirty="0"/>
              <a:t> </a:t>
            </a:r>
            <a:r>
              <a:rPr lang="en-US" dirty="0" err="1"/>
              <a:t>Ukivuka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413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MTCT_slide2_breastfeeding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3" r="-625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Konsa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283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304800"/>
            <a:ext cx="8686800" cy="381000"/>
          </a:xfrm>
        </p:spPr>
        <p:txBody>
          <a:bodyPr/>
          <a:lstStyle/>
          <a:p>
            <a:r>
              <a:rPr lang="en-US" sz="1350" dirty="0" err="1"/>
              <a:t>Kurinda</a:t>
            </a:r>
            <a:r>
              <a:rPr lang="en-US" sz="1350" dirty="0"/>
              <a:t> </a:t>
            </a:r>
            <a:r>
              <a:rPr lang="en-US" sz="1350" dirty="0" err="1"/>
              <a:t>umubyeyi</a:t>
            </a:r>
            <a:r>
              <a:rPr lang="en-US" sz="1350" dirty="0"/>
              <a:t> </a:t>
            </a:r>
            <a:r>
              <a:rPr lang="en-US" sz="1350" dirty="0" err="1"/>
              <a:t>ubana</a:t>
            </a:r>
            <a:r>
              <a:rPr lang="en-US" sz="1350" dirty="0"/>
              <a:t> </a:t>
            </a:r>
            <a:r>
              <a:rPr lang="en-US" sz="1350" dirty="0" err="1"/>
              <a:t>n’ubwandu</a:t>
            </a:r>
            <a:r>
              <a:rPr lang="en-US" sz="1350" dirty="0"/>
              <a:t> </a:t>
            </a:r>
            <a:r>
              <a:rPr lang="en-US" sz="1350" dirty="0" err="1"/>
              <a:t>bwa</a:t>
            </a:r>
            <a:r>
              <a:rPr lang="en-US" sz="1350" dirty="0"/>
              <a:t> SIDA </a:t>
            </a:r>
            <a:r>
              <a:rPr lang="en-US" sz="1350" dirty="0" err="1"/>
              <a:t>kwanduza</a:t>
            </a:r>
            <a:r>
              <a:rPr lang="en-US" sz="1350" dirty="0"/>
              <a:t> </a:t>
            </a:r>
            <a:r>
              <a:rPr lang="en-US" sz="1350" dirty="0" err="1"/>
              <a:t>umwana</a:t>
            </a:r>
            <a:r>
              <a:rPr lang="en-US" sz="1350" dirty="0"/>
              <a:t> we mu </a:t>
            </a:r>
            <a:r>
              <a:rPr lang="en-US" sz="1350" dirty="0" err="1"/>
              <a:t>gihe</a:t>
            </a:r>
            <a:r>
              <a:rPr lang="en-US" sz="1350" dirty="0"/>
              <a:t> </a:t>
            </a:r>
            <a:r>
              <a:rPr lang="en-US" sz="1350" dirty="0" err="1"/>
              <a:t>cy’Ibise</a:t>
            </a:r>
            <a:r>
              <a:rPr lang="en-US" sz="1350" dirty="0"/>
              <a:t> no mu </a:t>
            </a:r>
            <a:r>
              <a:rPr lang="en-US" sz="1350" dirty="0" err="1"/>
              <a:t>Kubyara</a:t>
            </a:r>
            <a:r>
              <a:rPr lang="en-US" sz="1350" dirty="0"/>
              <a:t> </a:t>
            </a:r>
          </a:p>
        </p:txBody>
      </p:sp>
      <p:pic>
        <p:nvPicPr>
          <p:cNvPr id="4" name="Picture 3" descr="PMTCT_slide6_contractions.eps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48" r="-80848"/>
          <a:stretch>
            <a:fillRect/>
          </a:stretch>
        </p:blipFill>
        <p:spPr bwMode="auto">
          <a:xfrm>
            <a:off x="2819400" y="1905000"/>
            <a:ext cx="362309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476" y="2133601"/>
            <a:ext cx="2872072" cy="23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itle 1"/>
          <p:cNvSpPr>
            <a:spLocks noGrp="1"/>
          </p:cNvSpPr>
          <p:nvPr/>
        </p:nvSpPr>
        <p:spPr bwMode="auto">
          <a:xfrm>
            <a:off x="381000" y="48768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Kumeneka</a:t>
            </a:r>
            <a:r>
              <a:rPr lang="en-US" dirty="0"/>
              <a:t> </a:t>
            </a:r>
            <a:r>
              <a:rPr lang="en-US" dirty="0" err="1"/>
              <a:t>kw’isuha</a:t>
            </a:r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/>
        </p:nvSpPr>
        <p:spPr bwMode="auto">
          <a:xfrm>
            <a:off x="3200400" y="48768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Ibise</a:t>
            </a:r>
            <a:r>
              <a:rPr lang="en-US" dirty="0"/>
              <a:t> </a:t>
            </a:r>
          </a:p>
        </p:txBody>
      </p:sp>
      <p:pic>
        <p:nvPicPr>
          <p:cNvPr id="8" name="Picture 7" descr="PMTCT_slide6_hospitaldelivery.eps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59" b="-6759"/>
          <a:stretch>
            <a:fillRect/>
          </a:stretch>
        </p:blipFill>
        <p:spPr bwMode="auto">
          <a:xfrm>
            <a:off x="5943600" y="2209800"/>
            <a:ext cx="2843841" cy="209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9" name="Text Placeholder 7"/>
          <p:cNvSpPr>
            <a:spLocks noGrp="1"/>
          </p:cNvSpPr>
          <p:nvPr/>
        </p:nvSpPr>
        <p:spPr bwMode="auto">
          <a:xfrm>
            <a:off x="6019800" y="48768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Kubyarira</a:t>
            </a:r>
            <a:r>
              <a:rPr lang="en-US" dirty="0"/>
              <a:t> </a:t>
            </a:r>
            <a:r>
              <a:rPr lang="en-US" dirty="0" err="1"/>
              <a:t>kwa</a:t>
            </a:r>
            <a:r>
              <a:rPr lang="en-US" dirty="0"/>
              <a:t> </a:t>
            </a:r>
            <a:r>
              <a:rPr lang="en-US" dirty="0" err="1"/>
              <a:t>muganga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087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304800"/>
            <a:ext cx="8686800" cy="381000"/>
          </a:xfrm>
        </p:spPr>
        <p:txBody>
          <a:bodyPr/>
          <a:lstStyle/>
          <a:p>
            <a:r>
              <a:rPr lang="en-US" sz="1350" dirty="0" err="1"/>
              <a:t>Kurinda</a:t>
            </a:r>
            <a:r>
              <a:rPr lang="en-US" sz="1350" dirty="0"/>
              <a:t> </a:t>
            </a:r>
            <a:r>
              <a:rPr lang="en-US" sz="1350" dirty="0" err="1"/>
              <a:t>Umubyeyi</a:t>
            </a:r>
            <a:r>
              <a:rPr lang="en-US" sz="1350" dirty="0"/>
              <a:t> </a:t>
            </a:r>
            <a:r>
              <a:rPr lang="en-US" sz="1350" dirty="0" err="1"/>
              <a:t>Ubana</a:t>
            </a:r>
            <a:r>
              <a:rPr lang="en-US" sz="1350" dirty="0"/>
              <a:t> </a:t>
            </a:r>
            <a:r>
              <a:rPr lang="en-US" sz="1350" dirty="0" err="1"/>
              <a:t>n’Ubwandu</a:t>
            </a:r>
            <a:r>
              <a:rPr lang="en-US" sz="1350" dirty="0"/>
              <a:t> </a:t>
            </a:r>
            <a:r>
              <a:rPr lang="en-US" sz="1350" dirty="0" err="1"/>
              <a:t>Bwa</a:t>
            </a:r>
            <a:r>
              <a:rPr lang="en-US" sz="1350" dirty="0"/>
              <a:t> </a:t>
            </a:r>
            <a:r>
              <a:rPr lang="en-US" sz="1350" dirty="0" err="1"/>
              <a:t>Sida</a:t>
            </a:r>
            <a:r>
              <a:rPr lang="en-US" sz="1350" dirty="0"/>
              <a:t> </a:t>
            </a:r>
            <a:r>
              <a:rPr lang="en-US" sz="1350" dirty="0" err="1"/>
              <a:t>Kwanduza</a:t>
            </a:r>
            <a:r>
              <a:rPr lang="en-US" sz="1350" dirty="0"/>
              <a:t> </a:t>
            </a:r>
            <a:r>
              <a:rPr lang="en-US" sz="1350" dirty="0" err="1"/>
              <a:t>Umwana</a:t>
            </a:r>
            <a:r>
              <a:rPr lang="en-US" sz="1350" dirty="0"/>
              <a:t> We </a:t>
            </a:r>
            <a:r>
              <a:rPr lang="en-US" sz="1350" dirty="0" err="1"/>
              <a:t>Igihe</a:t>
            </a:r>
            <a:r>
              <a:rPr lang="en-US" sz="1350" dirty="0"/>
              <a:t> </a:t>
            </a:r>
            <a:r>
              <a:rPr lang="en-US" sz="1350" dirty="0" err="1"/>
              <a:t>Amubyara</a:t>
            </a:r>
            <a:r>
              <a:rPr lang="en-US" sz="1350" dirty="0"/>
              <a:t> Na </a:t>
            </a:r>
            <a:r>
              <a:rPr lang="en-US" sz="1350" dirty="0" err="1"/>
              <a:t>Nyuma</a:t>
            </a:r>
            <a:r>
              <a:rPr lang="en-US" sz="1350" dirty="0"/>
              <a:t> </a:t>
            </a:r>
            <a:r>
              <a:rPr lang="en-US" sz="1350" dirty="0" err="1"/>
              <a:t>yaho</a:t>
            </a:r>
            <a:r>
              <a:rPr lang="en-US" sz="1350" dirty="0"/>
              <a:t> </a:t>
            </a:r>
          </a:p>
        </p:txBody>
      </p:sp>
      <p:pic>
        <p:nvPicPr>
          <p:cNvPr id="4" name="Picture 3" descr="PMTCT_slide7_ARVandNevirapine.eps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14" b="-4414"/>
          <a:stretch>
            <a:fillRect/>
          </a:stretch>
        </p:blipFill>
        <p:spPr bwMode="auto">
          <a:xfrm>
            <a:off x="457200" y="2209800"/>
            <a:ext cx="2691439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Title 1"/>
          <p:cNvSpPr>
            <a:spLocks noGrp="1"/>
          </p:cNvSpPr>
          <p:nvPr/>
        </p:nvSpPr>
        <p:spPr bwMode="auto">
          <a:xfrm>
            <a:off x="457200" y="48768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/>
              <a:t>Imiti</a:t>
            </a:r>
            <a:r>
              <a:rPr lang="en-US" dirty="0"/>
              <a:t> </a:t>
            </a:r>
            <a:r>
              <a:rPr lang="en-US" dirty="0" err="1"/>
              <a:t>igabanya</a:t>
            </a:r>
            <a:r>
              <a:rPr lang="en-US" dirty="0"/>
              <a:t> </a:t>
            </a:r>
            <a:r>
              <a:rPr lang="en-US" dirty="0" err="1"/>
              <a:t>ubukana</a:t>
            </a:r>
            <a:r>
              <a:rPr lang="en-US" dirty="0"/>
              <a:t> </a:t>
            </a:r>
            <a:r>
              <a:rPr lang="en-US" dirty="0" err="1"/>
              <a:t>n’umuti</a:t>
            </a:r>
            <a:r>
              <a:rPr lang="en-US" dirty="0"/>
              <a:t> </a:t>
            </a:r>
            <a:r>
              <a:rPr lang="en-US" dirty="0" err="1"/>
              <a:t>wa</a:t>
            </a:r>
            <a:r>
              <a:rPr lang="en-US" dirty="0"/>
              <a:t> </a:t>
            </a:r>
            <a:r>
              <a:rPr lang="en-US" dirty="0" err="1"/>
              <a:t>Nevirapine</a:t>
            </a:r>
            <a:r>
              <a:rPr lang="en-US" dirty="0"/>
              <a:t> </a:t>
            </a:r>
          </a:p>
        </p:txBody>
      </p:sp>
      <p:pic>
        <p:nvPicPr>
          <p:cNvPr id="6" name="Picture 5" descr="PMTCT_slide7_postnatalvisit.eps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49" r="-21249"/>
          <a:stretch>
            <a:fillRect/>
          </a:stretch>
        </p:blipFill>
        <p:spPr bwMode="auto">
          <a:xfrm>
            <a:off x="2895600" y="2133600"/>
            <a:ext cx="3416058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Text Placeholder 6"/>
          <p:cNvSpPr>
            <a:spLocks noGrp="1"/>
          </p:cNvSpPr>
          <p:nvPr/>
        </p:nvSpPr>
        <p:spPr bwMode="auto">
          <a:xfrm>
            <a:off x="3276600" y="4876800"/>
            <a:ext cx="2743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Kujya</a:t>
            </a:r>
            <a:r>
              <a:rPr lang="en-US" dirty="0"/>
              <a:t> </a:t>
            </a:r>
            <a:r>
              <a:rPr lang="en-US" dirty="0" err="1"/>
              <a:t>kwisuzumisha</a:t>
            </a:r>
            <a:r>
              <a:rPr lang="en-US" dirty="0"/>
              <a:t> </a:t>
            </a:r>
            <a:r>
              <a:rPr lang="en-US" dirty="0" err="1"/>
              <a:t>nyuma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kubyara</a:t>
            </a:r>
            <a:r>
              <a:rPr lang="en-US" dirty="0"/>
              <a:t> no </a:t>
            </a:r>
            <a:r>
              <a:rPr lang="en-US" dirty="0" err="1"/>
              <a:t>kwipimisha</a:t>
            </a:r>
            <a:r>
              <a:rPr lang="en-US" dirty="0"/>
              <a:t> </a:t>
            </a:r>
            <a:r>
              <a:rPr lang="en-US" dirty="0" err="1"/>
              <a:t>ubwandu</a:t>
            </a:r>
            <a:r>
              <a:rPr lang="en-US" dirty="0"/>
              <a:t> </a:t>
            </a:r>
            <a:r>
              <a:rPr lang="en-US" dirty="0" err="1"/>
              <a:t>bw’agakoko</a:t>
            </a:r>
            <a:r>
              <a:rPr lang="en-US" dirty="0"/>
              <a:t> </a:t>
            </a:r>
            <a:r>
              <a:rPr lang="en-US" dirty="0" err="1"/>
              <a:t>gatera</a:t>
            </a:r>
            <a:r>
              <a:rPr lang="en-US" dirty="0"/>
              <a:t> SIDA </a:t>
            </a:r>
          </a:p>
        </p:txBody>
      </p:sp>
      <p:pic>
        <p:nvPicPr>
          <p:cNvPr id="8" name="Picture 7" descr="PMTCT_slide7_vaccinations.eps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31" r="-21131"/>
          <a:stretch>
            <a:fillRect/>
          </a:stretch>
        </p:blipFill>
        <p:spPr bwMode="auto">
          <a:xfrm>
            <a:off x="5715000" y="2209800"/>
            <a:ext cx="3209027" cy="236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9" name="Text Placeholder 7"/>
          <p:cNvSpPr>
            <a:spLocks noGrp="1"/>
          </p:cNvSpPr>
          <p:nvPr/>
        </p:nvSpPr>
        <p:spPr bwMode="auto">
          <a:xfrm>
            <a:off x="6096000" y="48768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Inkingo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88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MTCT_slide2_breastfeeding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3" r="-625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304800"/>
            <a:ext cx="8686800" cy="381000"/>
          </a:xfrm>
        </p:spPr>
        <p:txBody>
          <a:bodyPr/>
          <a:lstStyle/>
          <a:p>
            <a:r>
              <a:rPr lang="en-US" sz="1700" dirty="0" err="1"/>
              <a:t>Kurinda</a:t>
            </a:r>
            <a:r>
              <a:rPr lang="en-US" sz="1700" dirty="0"/>
              <a:t> </a:t>
            </a:r>
            <a:r>
              <a:rPr lang="en-US" sz="1700" dirty="0" err="1"/>
              <a:t>Umubyeyi</a:t>
            </a:r>
            <a:r>
              <a:rPr lang="en-US" sz="1700" dirty="0"/>
              <a:t> </a:t>
            </a:r>
            <a:r>
              <a:rPr lang="en-US" sz="1700" dirty="0" err="1"/>
              <a:t>Ubana</a:t>
            </a:r>
            <a:r>
              <a:rPr lang="en-US" sz="1700" dirty="0"/>
              <a:t> n’ </a:t>
            </a:r>
            <a:r>
              <a:rPr lang="en-US" sz="1700" dirty="0" err="1"/>
              <a:t>Ubwandu</a:t>
            </a:r>
            <a:r>
              <a:rPr lang="en-US" sz="1700" dirty="0"/>
              <a:t> </a:t>
            </a:r>
            <a:r>
              <a:rPr lang="en-US" sz="1700" dirty="0" err="1"/>
              <a:t>bwa</a:t>
            </a:r>
            <a:r>
              <a:rPr lang="en-US" sz="1700" dirty="0"/>
              <a:t> SIDA </a:t>
            </a:r>
            <a:r>
              <a:rPr lang="en-US" sz="1700" dirty="0" err="1"/>
              <a:t>Kwanduza</a:t>
            </a:r>
            <a:r>
              <a:rPr lang="en-US" sz="1700" dirty="0"/>
              <a:t> </a:t>
            </a:r>
            <a:r>
              <a:rPr lang="en-US" sz="1700" dirty="0" err="1"/>
              <a:t>Umwana</a:t>
            </a:r>
            <a:r>
              <a:rPr lang="en-US" sz="1700" dirty="0"/>
              <a:t> we no </a:t>
            </a:r>
            <a:r>
              <a:rPr lang="en-US" sz="1700" dirty="0" err="1"/>
              <a:t>Konsa</a:t>
            </a: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2959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Amata</a:t>
            </a:r>
            <a:r>
              <a:rPr lang="en-US" dirty="0"/>
              <a:t> </a:t>
            </a:r>
            <a:r>
              <a:rPr lang="en-US" dirty="0" err="1"/>
              <a:t>y’ifu</a:t>
            </a:r>
            <a:r>
              <a:rPr lang="en-US" dirty="0"/>
              <a:t> (</a:t>
            </a:r>
            <a:r>
              <a:rPr lang="en-US" dirty="0" err="1"/>
              <a:t>insimburabere</a:t>
            </a:r>
            <a:r>
              <a:rPr lang="en-US" dirty="0"/>
              <a:t>) </a:t>
            </a:r>
          </a:p>
        </p:txBody>
      </p:sp>
      <p:pic>
        <p:nvPicPr>
          <p:cNvPr id="4" name="Picture 3" descr="PMTCT_slide10_babybottle.eps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79" r="-22379"/>
          <a:stretch>
            <a:fillRect/>
          </a:stretch>
        </p:blipFill>
        <p:spPr bwMode="auto">
          <a:xfrm>
            <a:off x="1828800" y="1143000"/>
            <a:ext cx="5486400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84905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Tubashimiye</a:t>
            </a:r>
            <a:r>
              <a:rPr lang="en-US" dirty="0"/>
              <a:t> </a:t>
            </a:r>
            <a:r>
              <a:rPr lang="en-US" dirty="0" err="1"/>
              <a:t>kuba</a:t>
            </a:r>
            <a:r>
              <a:rPr lang="en-US" dirty="0"/>
              <a:t> </a:t>
            </a:r>
            <a:r>
              <a:rPr lang="en-US" dirty="0" err="1"/>
              <a:t>mwitabiriye</a:t>
            </a:r>
            <a:r>
              <a:rPr lang="en-US" dirty="0"/>
              <a:t> </a:t>
            </a:r>
            <a:r>
              <a:rPr lang="en-US" dirty="0" err="1"/>
              <a:t>aya</a:t>
            </a:r>
            <a:r>
              <a:rPr lang="en-US" dirty="0"/>
              <a:t> </a:t>
            </a:r>
            <a:r>
              <a:rPr lang="en-US" dirty="0" err="1"/>
              <a:t>mahugurwa</a:t>
            </a:r>
            <a:r>
              <a:rPr lang="en-US" dirty="0"/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323202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105400"/>
            <a:ext cx="3810000" cy="566738"/>
          </a:xfrm>
        </p:spPr>
        <p:txBody>
          <a:bodyPr/>
          <a:lstStyle/>
          <a:p>
            <a:r>
              <a:rPr lang="en-US" dirty="0" err="1"/>
              <a:t>Kuruka</a:t>
            </a:r>
            <a:r>
              <a:rPr lang="en-US" dirty="0"/>
              <a:t> no </a:t>
            </a:r>
            <a:r>
              <a:rPr lang="en-US" dirty="0" err="1"/>
              <a:t>Kugira</a:t>
            </a:r>
            <a:r>
              <a:rPr lang="en-US" dirty="0"/>
              <a:t> </a:t>
            </a:r>
            <a:r>
              <a:rPr lang="en-US" dirty="0" err="1"/>
              <a:t>Iseseme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Repro_slide4_vomiting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70" r="-14570"/>
          <a:stretch>
            <a:fillRect/>
          </a:stretch>
        </p:blipFill>
        <p:spPr>
          <a:xfrm>
            <a:off x="457200" y="1295400"/>
            <a:ext cx="4953000" cy="3645960"/>
          </a:xfrm>
        </p:spPr>
      </p:pic>
      <p:pic>
        <p:nvPicPr>
          <p:cNvPr id="3" name="Picture Placeholder 2" descr="Repro_slide4_belly grows bigger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784" r="-185784"/>
          <a:stretch>
            <a:fillRect/>
          </a:stretch>
        </p:blipFill>
        <p:spPr>
          <a:xfrm>
            <a:off x="4038600" y="1219200"/>
            <a:ext cx="4968814" cy="36576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Ibimenyetso</a:t>
            </a:r>
            <a:r>
              <a:rPr lang="en-US" dirty="0"/>
              <a:t> </a:t>
            </a:r>
            <a:r>
              <a:rPr lang="en-US" dirty="0" err="1"/>
              <a:t>byo</a:t>
            </a:r>
            <a:r>
              <a:rPr lang="en-US" dirty="0"/>
              <a:t> </a:t>
            </a:r>
            <a:r>
              <a:rPr lang="en-US" dirty="0" err="1"/>
              <a:t>Gutwita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105400"/>
            <a:ext cx="3810000" cy="533400"/>
          </a:xfrm>
        </p:spPr>
        <p:txBody>
          <a:bodyPr/>
          <a:lstStyle/>
          <a:p>
            <a:r>
              <a:rPr lang="en-US" dirty="0" err="1"/>
              <a:t>Inda</a:t>
            </a:r>
            <a:r>
              <a:rPr lang="en-US" dirty="0"/>
              <a:t> </a:t>
            </a:r>
            <a:r>
              <a:rPr lang="en-US" dirty="0" err="1"/>
              <a:t>Irakura</a:t>
            </a:r>
            <a:r>
              <a:rPr lang="en-US" dirty="0"/>
              <a:t> </a:t>
            </a:r>
            <a:r>
              <a:rPr lang="en-US" dirty="0" err="1"/>
              <a:t>Ikaba</a:t>
            </a:r>
            <a:r>
              <a:rPr lang="en-US" dirty="0"/>
              <a:t> </a:t>
            </a:r>
            <a:r>
              <a:rPr lang="en-US" dirty="0" err="1"/>
              <a:t>Nini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37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Repro_slide5_pregnancy1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96" r="-230396"/>
          <a:stretch>
            <a:fillRect/>
          </a:stretch>
        </p:blipFill>
        <p:spPr>
          <a:xfrm>
            <a:off x="152400" y="1447800"/>
            <a:ext cx="5410200" cy="3982510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35" y="1371600"/>
            <a:ext cx="1750011" cy="3962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Umwana</a:t>
            </a:r>
            <a:r>
              <a:rPr lang="en-US" dirty="0"/>
              <a:t> </a:t>
            </a:r>
            <a:r>
              <a:rPr lang="en-US" dirty="0" err="1"/>
              <a:t>Akurira</a:t>
            </a:r>
            <a:r>
              <a:rPr lang="en-US" dirty="0"/>
              <a:t> </a:t>
            </a:r>
            <a:r>
              <a:rPr lang="en-US" dirty="0" err="1"/>
              <a:t>muri</a:t>
            </a:r>
            <a:r>
              <a:rPr lang="en-US" dirty="0"/>
              <a:t> </a:t>
            </a:r>
            <a:r>
              <a:rPr lang="en-US" dirty="0" err="1"/>
              <a:t>Nyababyeyi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448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Repro_slide6_9moon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096" b="-306096"/>
          <a:stretch>
            <a:fillRect/>
          </a:stretch>
        </p:blipFill>
        <p:spPr>
          <a:xfrm>
            <a:off x="533400" y="-152400"/>
            <a:ext cx="7924800" cy="715433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Umugore</a:t>
            </a:r>
            <a:r>
              <a:rPr lang="en-US" dirty="0"/>
              <a:t> </a:t>
            </a:r>
            <a:r>
              <a:rPr lang="en-US" dirty="0" err="1"/>
              <a:t>atwita</a:t>
            </a:r>
            <a:r>
              <a:rPr lang="en-US" dirty="0"/>
              <a:t> </a:t>
            </a:r>
            <a:r>
              <a:rPr lang="en-US" dirty="0" err="1"/>
              <a:t>Amezi</a:t>
            </a:r>
            <a:r>
              <a:rPr lang="en-US" dirty="0"/>
              <a:t> 9 </a:t>
            </a:r>
          </a:p>
        </p:txBody>
      </p:sp>
    </p:spTree>
    <p:extLst>
      <p:ext uri="{BB962C8B-B14F-4D97-AF65-F5344CB8AC3E}">
        <p14:creationId xmlns:p14="http://schemas.microsoft.com/office/powerpoint/2010/main" val="1742429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34000"/>
            <a:ext cx="3810000" cy="566738"/>
          </a:xfrm>
        </p:spPr>
        <p:txBody>
          <a:bodyPr/>
          <a:lstStyle/>
          <a:p>
            <a:r>
              <a:rPr lang="en-US" dirty="0" err="1"/>
              <a:t>Ibise</a:t>
            </a:r>
            <a:r>
              <a:rPr lang="en-US" dirty="0"/>
              <a:t> (</a:t>
            </a:r>
            <a:r>
              <a:rPr lang="en-US" dirty="0" err="1"/>
              <a:t>ububabare</a:t>
            </a:r>
            <a:r>
              <a:rPr lang="en-US" dirty="0"/>
              <a:t> </a:t>
            </a:r>
            <a:r>
              <a:rPr lang="en-US" dirty="0" err="1"/>
              <a:t>bwo</a:t>
            </a:r>
            <a:r>
              <a:rPr lang="en-US" dirty="0"/>
              <a:t> </a:t>
            </a:r>
            <a:r>
              <a:rPr lang="en-US" dirty="0" err="1"/>
              <a:t>kujya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nda</a:t>
            </a:r>
            <a:r>
              <a:rPr lang="en-US" dirty="0"/>
              <a:t>) </a:t>
            </a:r>
          </a:p>
        </p:txBody>
      </p:sp>
      <p:pic>
        <p:nvPicPr>
          <p:cNvPr id="8" name="Picture Placeholder 7" descr="Repro_slide7_contractions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49" r="-80849"/>
          <a:stretch>
            <a:fillRect/>
          </a:stretch>
        </p:blipFill>
        <p:spPr>
          <a:xfrm>
            <a:off x="-228600" y="1295400"/>
            <a:ext cx="5279364" cy="38862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66" y="1524000"/>
            <a:ext cx="4447081" cy="36576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Kujya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Nda</a:t>
            </a:r>
            <a:r>
              <a:rPr lang="en-US" dirty="0"/>
              <a:t> (</a:t>
            </a:r>
            <a:r>
              <a:rPr lang="en-US" dirty="0" err="1"/>
              <a:t>ibise</a:t>
            </a:r>
            <a:r>
              <a:rPr lang="en-US" dirty="0"/>
              <a:t>)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419600" y="5334000"/>
            <a:ext cx="3810000" cy="533400"/>
          </a:xfrm>
        </p:spPr>
        <p:txBody>
          <a:bodyPr/>
          <a:lstStyle/>
          <a:p>
            <a:r>
              <a:rPr lang="en-US" dirty="0" err="1"/>
              <a:t>Kumeneka</a:t>
            </a:r>
            <a:r>
              <a:rPr lang="en-US" dirty="0"/>
              <a:t> </a:t>
            </a:r>
            <a:r>
              <a:rPr lang="en-US" dirty="0" err="1"/>
              <a:t>kw’isuha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727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3810000" cy="566738"/>
          </a:xfrm>
        </p:spPr>
        <p:txBody>
          <a:bodyPr/>
          <a:lstStyle/>
          <a:p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Repro_slide8_birth.eps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73" b="-7373"/>
          <a:stretch>
            <a:fillRect/>
          </a:stretch>
        </p:blipFill>
        <p:spPr>
          <a:xfrm>
            <a:off x="457200" y="1905000"/>
            <a:ext cx="4038600" cy="2972860"/>
          </a:xfrm>
        </p:spPr>
      </p:pic>
      <p:pic>
        <p:nvPicPr>
          <p:cNvPr id="8" name="Picture Placeholder 7" descr="Repro_slide8_placenta.eps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b="-683"/>
          <a:stretch>
            <a:fillRect/>
          </a:stretch>
        </p:blipFill>
        <p:spPr>
          <a:xfrm>
            <a:off x="4876800" y="1981200"/>
            <a:ext cx="3846512" cy="283146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Kubyara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24400" y="5334000"/>
            <a:ext cx="3810000" cy="533400"/>
          </a:xfrm>
        </p:spPr>
        <p:txBody>
          <a:bodyPr/>
          <a:lstStyle/>
          <a:p>
            <a:r>
              <a:rPr lang="en-US" dirty="0" err="1"/>
              <a:t>Kubyara</a:t>
            </a:r>
            <a:r>
              <a:rPr lang="en-US" dirty="0"/>
              <a:t> </a:t>
            </a:r>
            <a:r>
              <a:rPr lang="en-US" dirty="0" err="1"/>
              <a:t>iya</a:t>
            </a:r>
            <a:r>
              <a:rPr lang="en-US" dirty="0"/>
              <a:t> </a:t>
            </a:r>
            <a:r>
              <a:rPr lang="en-US" dirty="0" err="1"/>
              <a:t>nyuma</a:t>
            </a:r>
            <a:r>
              <a:rPr lang="en-US" dirty="0"/>
              <a:t> (</a:t>
            </a:r>
            <a:r>
              <a:rPr lang="en-US" dirty="0" err="1"/>
              <a:t>ingobyi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5018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Kurya</a:t>
            </a:r>
            <a:r>
              <a:rPr lang="en-US" dirty="0"/>
              <a:t> </a:t>
            </a:r>
            <a:r>
              <a:rPr lang="en-US" dirty="0" err="1"/>
              <a:t>indyo</a:t>
            </a:r>
            <a:r>
              <a:rPr lang="en-US" dirty="0"/>
              <a:t> </a:t>
            </a:r>
            <a:r>
              <a:rPr lang="en-US" dirty="0" err="1"/>
              <a:t>ifite</a:t>
            </a:r>
            <a:r>
              <a:rPr lang="en-US" dirty="0"/>
              <a:t> </a:t>
            </a:r>
            <a:r>
              <a:rPr lang="en-US" dirty="0" err="1"/>
              <a:t>intungamubiri</a:t>
            </a:r>
            <a:r>
              <a:rPr lang="en-US" dirty="0"/>
              <a:t> </a:t>
            </a:r>
            <a:r>
              <a:rPr lang="en-US" dirty="0" err="1"/>
              <a:t>zihagije</a:t>
            </a:r>
            <a:r>
              <a:rPr lang="en-US" dirty="0"/>
              <a:t> 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2701914" cy="236220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91" y="2057400"/>
            <a:ext cx="1864059" cy="198120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51" y="2057400"/>
            <a:ext cx="1309938" cy="1981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 err="1"/>
              <a:t>Umugore</a:t>
            </a:r>
            <a:r>
              <a:rPr lang="en-US" sz="2000" dirty="0"/>
              <a:t> </a:t>
            </a:r>
            <a:r>
              <a:rPr lang="en-US" sz="2000" dirty="0" err="1"/>
              <a:t>agomba</a:t>
            </a:r>
            <a:r>
              <a:rPr lang="en-US" sz="2000" dirty="0"/>
              <a:t> </a:t>
            </a:r>
            <a:r>
              <a:rPr lang="en-US" sz="2000" dirty="0" err="1"/>
              <a:t>Kugira</a:t>
            </a:r>
            <a:r>
              <a:rPr lang="en-US" sz="2000" dirty="0"/>
              <a:t> </a:t>
            </a:r>
            <a:r>
              <a:rPr lang="en-US" sz="2000" dirty="0" err="1"/>
              <a:t>ubuzima</a:t>
            </a:r>
            <a:r>
              <a:rPr lang="en-US" sz="2000" dirty="0"/>
              <a:t> </a:t>
            </a:r>
            <a:r>
              <a:rPr lang="en-US" sz="2000" dirty="0" err="1"/>
              <a:t>buzira</a:t>
            </a:r>
            <a:r>
              <a:rPr lang="en-US" sz="2000" dirty="0"/>
              <a:t> </a:t>
            </a:r>
            <a:r>
              <a:rPr lang="en-US" sz="2000" dirty="0" err="1"/>
              <a:t>umuze</a:t>
            </a:r>
            <a:r>
              <a:rPr lang="en-US" sz="2000" dirty="0"/>
              <a:t> </a:t>
            </a:r>
            <a:r>
              <a:rPr lang="en-US" sz="2000" dirty="0" err="1"/>
              <a:t>igihe</a:t>
            </a:r>
            <a:r>
              <a:rPr lang="en-US" sz="2000" dirty="0"/>
              <a:t> </a:t>
            </a:r>
            <a:r>
              <a:rPr lang="en-US" sz="2000" dirty="0" err="1"/>
              <a:t>atwite</a:t>
            </a:r>
            <a:r>
              <a:rPr lang="en-US" sz="2000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Gukoresha</a:t>
            </a:r>
            <a:r>
              <a:rPr lang="en-US" dirty="0"/>
              <a:t> </a:t>
            </a:r>
            <a:r>
              <a:rPr lang="en-US" dirty="0" err="1"/>
              <a:t>umunyu</a:t>
            </a:r>
            <a:r>
              <a:rPr lang="en-US" dirty="0"/>
              <a:t> </a:t>
            </a:r>
            <a:r>
              <a:rPr lang="en-US" dirty="0" err="1"/>
              <a:t>urimo</a:t>
            </a:r>
            <a:r>
              <a:rPr lang="en-US" dirty="0"/>
              <a:t> </a:t>
            </a:r>
            <a:r>
              <a:rPr lang="en-US" dirty="0" err="1"/>
              <a:t>Iyodi</a:t>
            </a:r>
            <a:r>
              <a:rPr lang="en-US" dirty="0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Gufata</a:t>
            </a:r>
            <a:r>
              <a:rPr lang="en-US" dirty="0"/>
              <a:t> </a:t>
            </a:r>
            <a:r>
              <a:rPr lang="en-US" dirty="0" err="1"/>
              <a:t>inyongera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Feri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564790"/>
      </p:ext>
    </p:extLst>
  </p:cSld>
  <p:clrMapOvr>
    <a:masterClrMapping/>
  </p:clrMapOvr>
</p:sld>
</file>

<file path=ppt/theme/theme1.xml><?xml version="1.0" encoding="utf-8"?>
<a:theme xmlns:a="http://schemas.openxmlformats.org/drawingml/2006/main" name="CHW PP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val="1"/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CHW PPT Template.potx</Template>
  <TotalTime>6932</TotalTime>
  <Words>532</Words>
  <Application>Microsoft Macintosh PowerPoint</Application>
  <PresentationFormat>On-screen Show (4:3)</PresentationFormat>
  <Paragraphs>91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CHW PPT Template</vt:lpstr>
      <vt:lpstr>Ubuzima bw’imyororokere  </vt:lpstr>
      <vt:lpstr>PowerPoint Presentation</vt:lpstr>
      <vt:lpstr>Kubura Imihango </vt:lpstr>
      <vt:lpstr>Kuruka no Kugira Iseseme </vt:lpstr>
      <vt:lpstr>PowerPoint Presentation</vt:lpstr>
      <vt:lpstr>PowerPoint Presentation</vt:lpstr>
      <vt:lpstr>Ibise (ububabare bwo kujya ku nda) </vt:lpstr>
      <vt:lpstr>Kubyara </vt:lpstr>
      <vt:lpstr>Kurya indyo ifite intungamubiri zihagije </vt:lpstr>
      <vt:lpstr>Kuryama mu Nzitiramibu </vt:lpstr>
      <vt:lpstr>Kugira Isuku ku Mubiri no Koza Amenyo </vt:lpstr>
      <vt:lpstr>Kwirinda kunywa Ibisindisha  cyangwa Itabi </vt:lpstr>
      <vt:lpstr>Kwirinda gusabana cyane n’abantu barwaye </vt:lpstr>
      <vt:lpstr>1. Umuganga asuzuma umuvuduko w’amaraso, uko umutima utera ndetse n’umwijima by’umugore. </vt:lpstr>
      <vt:lpstr>3. Amuha urukingo rw’akaniga (tetanus) n’izindi nkingo niba ari ngombwa. </vt:lpstr>
      <vt:lpstr>5. Asuzuma niba umugore afite amaraso ahagije mu mubiri agenzura niba inzara z’intoki ziteruruka. </vt:lpstr>
      <vt:lpstr>7. Amubaza ibyerekeranye no kwipisha SIDA, uko ahagaze, ibyerekeranye n’indwara zandurira mu mibonano mpuzabitsina ndetse n’ibyo kwipimisha no kugirwa inama ku bushake.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Konsa </vt:lpstr>
      <vt:lpstr>Kuryama mu nzitiramibu </vt:lpstr>
      <vt:lpstr>Gufungura no Kunywa neza </vt:lpstr>
      <vt:lpstr>Kuboneza urubyaro </vt:lpstr>
      <vt:lpstr>Umwana agomba guhora ashyushye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Tubashimiye kuba mwitabiriye aya mahugurwa!  </vt:lpstr>
    </vt:vector>
  </TitlesOfParts>
  <Company>Office 2004 Test Drive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Katrina Noble</cp:lastModifiedBy>
  <cp:revision>92</cp:revision>
  <cp:lastPrinted>2011-04-25T18:17:51Z</cp:lastPrinted>
  <dcterms:created xsi:type="dcterms:W3CDTF">2010-08-11T19:29:06Z</dcterms:created>
  <dcterms:modified xsi:type="dcterms:W3CDTF">2011-09-15T13:40:16Z</dcterms:modified>
</cp:coreProperties>
</file>